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9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195267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latimes.com/local/education/la-fi-parent-screen-time-study-20161206-htmlstory.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washingtonpost.com/sf/style/2016/12/07/video-games-are-more-addictive-than-ever-this-is-what-happens-when-kids-cant-turn-them-off/" TargetMode="External"/><Relationship Id="rId4" Type="http://schemas.openxmlformats.org/officeDocument/2006/relationships/hyperlink" Target="http://www.nature.com/nature/journal/v393/n6682/full/393266a0.html"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And we know “multitasking” is not real: research shows us that when we are attempting to multitask, we THINK we are being more productive, when in fact we are actually being LESS so.</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venir"/>
              <a:buNone/>
            </a:pPr>
            <a:r>
              <a:rPr lang="en-US" sz="1200" b="1" i="0" u="none" strike="noStrike" cap="none">
                <a:solidFill>
                  <a:schemeClr val="dk1"/>
                </a:solidFill>
                <a:latin typeface="Avenir"/>
                <a:ea typeface="Avenir"/>
                <a:cs typeface="Avenir"/>
                <a:sym typeface="Avenir"/>
              </a:rPr>
              <a:t>Excessive screen time is linked to increased psychological difficulties such as hyperactivity, emotional and conduct problems, difficulties with peers, and poor school performance.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http://www.commercialfreechildhood.org/sites/default/files/kidsandscreens_0.pdf</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How many of you have a kid of driving age?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How many of you learned to drive at age 16?</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happened– did you have to take driver’s ed? Did someone practice with you?  Did you have to pass a test?  Drive with adults?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Same logic should apply for smartphones: they are not phones, they are computers.  We wouldn’t hand our 16 year old the car keys; we shouldn’t hand them a smart phone without information, rules, expectations etc.</a:t>
            </a:r>
          </a:p>
          <a:p>
            <a:pPr marL="0" marR="0" lvl="0" indent="0" algn="l" rtl="0">
              <a:spcBef>
                <a:spcPts val="0"/>
              </a:spcBef>
              <a:buSzPct val="25000"/>
              <a:buNone/>
            </a:pPr>
            <a:r>
              <a:rPr lang="en-US"/>
              <a:t>Similarly, do we want our kids seeing US texting while driving?</a:t>
            </a:r>
          </a:p>
          <a:p>
            <a:pPr marL="0" marR="0" lvl="0" indent="0" algn="l" rtl="0">
              <a:spcBef>
                <a:spcPts val="0"/>
              </a:spcBef>
              <a:buSzPct val="25000"/>
              <a:buNone/>
            </a:pPr>
            <a:endParaRPr/>
          </a:p>
          <a:p>
            <a:pPr marL="0" marR="0" lvl="0" indent="0" algn="l" rtl="0">
              <a:spcBef>
                <a:spcPts val="0"/>
              </a:spcBef>
              <a:buSzPct val="25000"/>
              <a:buNone/>
            </a:pPr>
            <a:r>
              <a:rPr lang="en-US"/>
              <a:t>This is a topic I explore much further in my workshops.</a:t>
            </a: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107950" lvl="0" indent="0" algn="l" rtl="0">
              <a:lnSpc>
                <a:spcPct val="115000"/>
              </a:lnSpc>
              <a:spcBef>
                <a:spcPts val="340"/>
              </a:spcBef>
              <a:spcAft>
                <a:spcPts val="600"/>
              </a:spcAft>
              <a:buNone/>
            </a:pPr>
            <a:r>
              <a:rPr lang="en-US"/>
              <a:t>No question thinking about teens texting and driving is scary.  However, for the elementary age group in particular, marketing to children is another HUGE concern, and one parents should be aware of.  </a:t>
            </a:r>
          </a:p>
          <a:p>
            <a:pPr marL="107950" lvl="0" indent="-69850" algn="l">
              <a:lnSpc>
                <a:spcPct val="115000"/>
              </a:lnSpc>
              <a:spcBef>
                <a:spcPts val="340"/>
              </a:spcBef>
              <a:spcAft>
                <a:spcPts val="600"/>
              </a:spcAft>
              <a:buClr>
                <a:schemeClr val="dk1"/>
              </a:buClr>
              <a:buSzPct val="91666"/>
              <a:buFont typeface="Arial"/>
              <a:buNone/>
            </a:pPr>
            <a:r>
              <a:rPr lang="en-US">
                <a:solidFill>
                  <a:srgbClr val="000000"/>
                </a:solidFill>
                <a:latin typeface="Avenir"/>
                <a:ea typeface="Avenir"/>
                <a:cs typeface="Avenir"/>
                <a:sym typeface="Avenir"/>
              </a:rPr>
              <a:t/>
            </a:r>
            <a:br>
              <a:rPr lang="en-US">
                <a:solidFill>
                  <a:srgbClr val="000000"/>
                </a:solidFill>
                <a:latin typeface="Avenir"/>
                <a:ea typeface="Avenir"/>
                <a:cs typeface="Avenir"/>
                <a:sym typeface="Avenir"/>
              </a:rPr>
            </a:br>
            <a:r>
              <a:rPr lang="en-US">
                <a:solidFill>
                  <a:srgbClr val="000000"/>
                </a:solidFill>
                <a:latin typeface="Avenir"/>
                <a:ea typeface="Avenir"/>
                <a:cs typeface="Avenir"/>
                <a:sym typeface="Avenir"/>
              </a:rPr>
              <a:t>According to one estimate, the average American child will see over 25,000 ads per year on TV alone.  Over $17 billion is spent per year by companies advertising to children in the United States.  </a:t>
            </a:r>
          </a:p>
          <a:p>
            <a:pPr lvl="0">
              <a:spcBef>
                <a:spcPts val="0"/>
              </a:spcBef>
              <a:buNone/>
            </a:pPr>
            <a:endParaRPr>
              <a:solidFill>
                <a:srgbClr val="000000"/>
              </a:solidFill>
            </a:endParaRPr>
          </a:p>
          <a:p>
            <a:pPr lvl="0">
              <a:spcBef>
                <a:spcPts val="0"/>
              </a:spcBef>
              <a:buNone/>
            </a:pPr>
            <a:r>
              <a:rPr lang="en-US">
                <a:solidFill>
                  <a:srgbClr val="000000"/>
                </a:solidFill>
              </a:rPr>
              <a:t>*This number EXCLUDES product placement, ads on Internet, cell phones, mp3 players, video games, school buses, and at school.</a:t>
            </a:r>
          </a:p>
          <a:p>
            <a:pPr lvl="0">
              <a:spcBef>
                <a:spcPts val="0"/>
              </a:spcBef>
              <a:buNone/>
            </a:pPr>
            <a:endParaRPr>
              <a:solidFill>
                <a:srgbClr val="000000"/>
              </a:solidFill>
            </a:endParaRPr>
          </a:p>
          <a:p>
            <a:pPr lvl="0">
              <a:spcBef>
                <a:spcPts val="0"/>
              </a:spcBef>
              <a:buNone/>
            </a:pPr>
            <a:r>
              <a:rPr lang="en-US">
                <a:solidFill>
                  <a:srgbClr val="000000"/>
                </a:solidFill>
              </a:rPr>
              <a:t>*This $17 billion is a staggering increase from 1983, when “merely” $100 MILLION was spent.  </a:t>
            </a:r>
          </a:p>
          <a:p>
            <a:pPr lvl="0">
              <a:spcBef>
                <a:spcPts val="0"/>
              </a:spcBef>
              <a:buNone/>
            </a:pPr>
            <a:endParaRPr>
              <a:solidFill>
                <a:srgbClr val="000000"/>
              </a:solidFill>
            </a:endParaRPr>
          </a:p>
        </p:txBody>
      </p:sp>
      <p:sp>
        <p:nvSpPr>
          <p:cNvPr id="162" name="Shape 16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US"/>
              <a:t>Sweden, since 1991, has banned all ads during kid’s prime time due to findings that kids under 10 are incapable of telling the difference between a commercial and a program and cannot understand the purpose of a commercial until the age of 12.</a:t>
            </a:r>
          </a:p>
          <a:p>
            <a:pPr lvl="0">
              <a:lnSpc>
                <a:spcPct val="115000"/>
              </a:lnSpc>
              <a:spcBef>
                <a:spcPts val="0"/>
              </a:spcBef>
              <a:buClr>
                <a:schemeClr val="dk1"/>
              </a:buClr>
              <a:buSzPct val="91666"/>
              <a:buFont typeface="Arial"/>
              <a:buNone/>
            </a:pPr>
            <a:r>
              <a:rPr lang="en-US"/>
              <a:t>Other concerns: food advertising (for junk food) is directly contributing to obesity epidemic in country</a:t>
            </a:r>
          </a:p>
          <a:p>
            <a:pPr lvl="0" rtl="0">
              <a:lnSpc>
                <a:spcPct val="115000"/>
              </a:lnSpc>
              <a:spcBef>
                <a:spcPts val="0"/>
              </a:spcBef>
              <a:buNone/>
            </a:pPr>
            <a:r>
              <a:rPr lang="en-US"/>
              <a:t>From: children as consumers artcile</a:t>
            </a:r>
          </a:p>
          <a:p>
            <a:pPr lvl="0">
              <a:lnSpc>
                <a:spcPct val="115000"/>
              </a:lnSpc>
              <a:spcBef>
                <a:spcPts val="0"/>
              </a:spcBef>
              <a:buClr>
                <a:schemeClr val="dk1"/>
              </a:buClr>
              <a:buSzPct val="91666"/>
              <a:buFont typeface="Arial"/>
              <a:buNone/>
            </a:pPr>
            <a:r>
              <a:rPr lang="en-US"/>
              <a:t>EG: Sylvie in the cereal aisle: Kung Fu panda vs. dragon on tea box</a:t>
            </a:r>
          </a:p>
          <a:p>
            <a:pPr lvl="0" rtl="0">
              <a:spcBef>
                <a:spcPts val="0"/>
              </a:spcBef>
              <a:buNone/>
            </a:pPr>
            <a:endParaRPr/>
          </a:p>
        </p:txBody>
      </p:sp>
      <p:sp>
        <p:nvSpPr>
          <p:cNvPr id="169" name="Shape 16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3-D printing, sequencing genomes, connect with virtually anyone around world, Facebook balloons/drones with internet access (close digital divide), DV victims in India using Snapchat to report, the Arab Spring (twitter), natural disasters (FB “I’m safe”), being able to access almost anything in seconds (or less), crowdsourcing/funding/giving, people with disabilities, brain injury treatment, scientific progress, using games like Minecraft to use coding and logic, teens reporting self-injuring/suicidal friends, decreasing feeling “awkward” in social situations, digital creativity-- art, music, books, graphics, nephew with diabetes who</a:t>
            </a:r>
            <a:r>
              <a:rPr lang="en-US"/>
              <a:t>se parents can monitor from work via iPhone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venir"/>
              <a:buNone/>
            </a:pPr>
            <a:r>
              <a:rPr lang="en-US" sz="1200" b="0" i="0" u="none" strike="noStrike" cap="none">
                <a:solidFill>
                  <a:schemeClr val="dk2"/>
                </a:solidFill>
                <a:latin typeface="Avenir"/>
                <a:ea typeface="Avenir"/>
                <a:cs typeface="Avenir"/>
                <a:sym typeface="Avenir"/>
              </a:rPr>
              <a:t>Paradox</a:t>
            </a:r>
            <a:r>
              <a:rPr lang="en-US" sz="1200" b="0" i="0" u="none" strike="noStrike" cap="none">
                <a:solidFill>
                  <a:schemeClr val="dk1"/>
                </a:solidFill>
                <a:latin typeface="Avenir"/>
                <a:ea typeface="Avenir"/>
                <a:cs typeface="Avenir"/>
                <a:sym typeface="Avenir"/>
              </a:rPr>
              <a:t>: </a:t>
            </a:r>
            <a:r>
              <a:rPr lang="en-US">
                <a:latin typeface="Avenir"/>
                <a:ea typeface="Avenir"/>
                <a:cs typeface="Avenir"/>
                <a:sym typeface="Avenir"/>
              </a:rPr>
              <a:t>parents think giving kids screens is HELPING</a:t>
            </a:r>
            <a:r>
              <a:rPr lang="en-US" sz="1200" b="0" i="0" u="none" strike="noStrike" cap="none">
                <a:solidFill>
                  <a:schemeClr val="dk1"/>
                </a:solidFill>
                <a:latin typeface="Avenir"/>
                <a:ea typeface="Avenir"/>
                <a:cs typeface="Avenir"/>
                <a:sym typeface="Avenir"/>
              </a:rPr>
              <a:t> </a:t>
            </a:r>
            <a:r>
              <a:rPr lang="en-US">
                <a:latin typeface="Avenir"/>
                <a:ea typeface="Avenir"/>
                <a:cs typeface="Avenir"/>
                <a:sym typeface="Avenir"/>
              </a:rPr>
              <a:t>by increasing kids’</a:t>
            </a:r>
            <a:r>
              <a:rPr lang="en-US" sz="1200" b="0" i="0" u="none" strike="noStrike" cap="none">
                <a:solidFill>
                  <a:schemeClr val="dk1"/>
                </a:solidFill>
                <a:latin typeface="Avenir"/>
                <a:ea typeface="Avenir"/>
                <a:cs typeface="Avenir"/>
                <a:sym typeface="Avenir"/>
              </a:rPr>
              <a:t> “ability to focus, concentrate, lend attention, sense other people’s feelings, build large vocabulary”</a:t>
            </a:r>
            <a:r>
              <a:rPr lang="en-US">
                <a:latin typeface="Avenir"/>
                <a:ea typeface="Avenir"/>
                <a:cs typeface="Avenir"/>
                <a:sym typeface="Avenir"/>
              </a:rPr>
              <a:t>.  However, these are </a:t>
            </a:r>
            <a:r>
              <a:rPr lang="en-US" sz="1200" b="0" i="0" u="none" strike="noStrike" cap="none">
                <a:solidFill>
                  <a:schemeClr val="dk1"/>
                </a:solidFill>
                <a:latin typeface="Avenir"/>
                <a:ea typeface="Avenir"/>
                <a:cs typeface="Avenir"/>
                <a:sym typeface="Avenir"/>
              </a:rPr>
              <a:t>actually the very developmenta</a:t>
            </a:r>
            <a:r>
              <a:rPr lang="en-US">
                <a:latin typeface="Avenir"/>
                <a:ea typeface="Avenir"/>
                <a:cs typeface="Avenir"/>
                <a:sym typeface="Avenir"/>
              </a:rPr>
              <a:t>l </a:t>
            </a:r>
            <a:r>
              <a:rPr lang="en-US" sz="1200" b="0" i="0" u="none" strike="noStrike" cap="none">
                <a:solidFill>
                  <a:schemeClr val="dk1"/>
                </a:solidFill>
                <a:latin typeface="Avenir"/>
                <a:ea typeface="Avenir"/>
                <a:cs typeface="Avenir"/>
                <a:sym typeface="Avenir"/>
              </a:rPr>
              <a:t>skills that are impeded by tablets and smartphones.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Screens impact the brain in the following categories (there are other ways, but these are big ones):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1. Social skill development:  when kids use screens, they are less able to read facial cues, nonverbal communication when interacting with humans.  This is critical in early development.  Brains Frontal Lobe is the part used to decode/understand social interactions  Similarly, frontal lobe is where we develop empathy.  Too much screen time and not enough face-to-face interaction means dulling of empathetic abilities. Decrease in empathy- CAN BE BUILT BACK.  Kids are resilient.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ct val="100000"/>
              <a:buFont typeface="Calibri"/>
              <a:buAutoNum type="arabicPeriod" startAt="2"/>
            </a:pPr>
            <a:r>
              <a:rPr lang="en-US" sz="1200" b="0" i="0" u="none" strike="noStrike" cap="none">
                <a:solidFill>
                  <a:schemeClr val="dk1"/>
                </a:solidFill>
                <a:latin typeface="Calibri"/>
                <a:ea typeface="Calibri"/>
                <a:cs typeface="Calibri"/>
                <a:sym typeface="Calibri"/>
              </a:rPr>
              <a:t>EF skills are critical for everyone, and are most affected in people with ADHD.  Screens TAKE AWAY opportunities to develop many of these skills (though some programs can enhance/teach them– it’s complicated).  For kids with ADHD, they are particularly prone to screen abuse/addiction.  Think of our own struggles with screen addiction– it’s even harder for kids…</a:t>
            </a:r>
          </a:p>
          <a:p>
            <a:pPr marL="228600" marR="0" lvl="0" indent="-228600" algn="l" rtl="0">
              <a:lnSpc>
                <a:spcPct val="100000"/>
              </a:lnSpc>
              <a:spcBef>
                <a:spcPts val="0"/>
              </a:spcBef>
              <a:spcAft>
                <a:spcPts val="0"/>
              </a:spcAft>
              <a:buClr>
                <a:schemeClr val="dk1"/>
              </a:buClr>
              <a:buSzPct val="100000"/>
              <a:buFont typeface="Calibri"/>
              <a:buAutoNum type="arabicPeriod" startAt="2"/>
            </a:pPr>
            <a:r>
              <a:rPr lang="en-US" sz="1200" b="0" i="0" u="none" strike="noStrike" cap="none">
                <a:solidFill>
                  <a:schemeClr val="dk1"/>
                </a:solidFill>
                <a:latin typeface="Calibri"/>
                <a:ea typeface="Calibri"/>
                <a:cs typeface="Calibri"/>
                <a:sym typeface="Calibri"/>
              </a:rPr>
              <a:t>Which leads to third point: dopamine, the “pleasure” hormone released in the brain when we do something that feels “good”.  Dr. Delaney Rusten, of Screenagers film, notes that MRIs of the brains of kids playing video games 20 hours or more per week are similar to the brains of alcohol and drug addicts.  This is worrisome, particularly for kids with ADHD.  Centers like ReSTart in Gold Bar are indicative of a culture where for some, screen addiction and abuse is as real as drug/gambling/shopping addiction.  </a:t>
            </a:r>
          </a:p>
          <a:p>
            <a:pPr marL="228600" marR="0" lvl="0" indent="-228600" algn="l" rtl="0">
              <a:lnSpc>
                <a:spcPct val="100000"/>
              </a:lnSpc>
              <a:spcBef>
                <a:spcPts val="0"/>
              </a:spcBef>
              <a:spcAft>
                <a:spcPts val="0"/>
              </a:spcAft>
              <a:buClr>
                <a:schemeClr val="dk1"/>
              </a:buClr>
              <a:buSzPct val="100000"/>
              <a:buFont typeface="Calibri"/>
              <a:buAutoNum type="arabicPeriod" startAt="2"/>
            </a:pPr>
            <a:r>
              <a:rPr lang="en-US" sz="1200" b="0" i="0" u="none" strike="noStrike" cap="none">
                <a:solidFill>
                  <a:schemeClr val="dk1"/>
                </a:solidFill>
                <a:latin typeface="Calibri"/>
                <a:ea typeface="Calibri"/>
                <a:cs typeface="Calibri"/>
                <a:sym typeface="Calibri"/>
              </a:rPr>
              <a:t>This one is interesting from a cultural standpoint: what does Instant Gratification mean to our kids vs our own generation raised hearing about the “marshmallow” study?  Think about Amazon- -our kids– and US– expect that things will be here within 24 hours– or less.  Children start to internalize that “all actions have an immediate effect” and “all stimuli elicit a quick response” : this triggers dopamine response, which can feel addictive.  Kids start to prefer this immediate gratification over real-world connections (psych today)</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venir"/>
                <a:ea typeface="Avenir"/>
                <a:cs typeface="Avenir"/>
                <a:sym typeface="Avenir"/>
              </a:rPr>
              <a:t>What do your kids see you doing with screens?</a:t>
            </a:r>
          </a:p>
          <a:p>
            <a:pPr marL="0" marR="0" lvl="0" indent="0" algn="l" rtl="0">
              <a:spcBef>
                <a:spcPts val="0"/>
              </a:spcBef>
              <a:buSzPct val="25000"/>
              <a:buNone/>
            </a:pPr>
            <a:r>
              <a:rPr lang="en-US" sz="1200" b="0" i="0" u="none" strike="noStrike" cap="none">
                <a:solidFill>
                  <a:schemeClr val="dk1"/>
                </a:solidFill>
                <a:latin typeface="Avenir"/>
                <a:ea typeface="Avenir"/>
                <a:cs typeface="Avenir"/>
                <a:sym typeface="Avenir"/>
              </a:rPr>
              <a:t>How do they know the difference between work and entertainment and social uses?  (How do you?)</a:t>
            </a:r>
          </a:p>
          <a:p>
            <a:pPr marL="0" marR="0" lvl="0" indent="0" algn="l" rtl="0">
              <a:spcBef>
                <a:spcPts val="0"/>
              </a:spcBef>
              <a:buSzPct val="25000"/>
              <a:buNone/>
            </a:pPr>
            <a:r>
              <a:rPr lang="en-US" sz="1200" b="0" i="0" u="none" strike="noStrike" cap="none">
                <a:solidFill>
                  <a:schemeClr val="dk1"/>
                </a:solidFill>
                <a:latin typeface="Avenir"/>
                <a:ea typeface="Avenir"/>
                <a:cs typeface="Avenir"/>
                <a:sym typeface="Avenir"/>
              </a:rPr>
              <a:t>How to you talk to your family about screens?</a:t>
            </a:r>
          </a:p>
          <a:p>
            <a:pPr marL="0" marR="0" lvl="0" indent="0" algn="l" rtl="0">
              <a:spcBef>
                <a:spcPts val="0"/>
              </a:spcBef>
              <a:buSzPct val="25000"/>
              <a:buNone/>
            </a:pPr>
            <a:r>
              <a:rPr lang="en-US" sz="1200" b="0" i="0" u="none" strike="noStrike" cap="none">
                <a:solidFill>
                  <a:schemeClr val="dk1"/>
                </a:solidFill>
                <a:latin typeface="Avenir"/>
                <a:ea typeface="Avenir"/>
                <a:cs typeface="Avenir"/>
                <a:sym typeface="Avenir"/>
              </a:rPr>
              <a:t>Do you have a “tech-positive” parenting approach?</a:t>
            </a:r>
          </a:p>
          <a:p>
            <a:pPr marL="0" marR="0" lvl="0" indent="0" algn="l" rtl="0">
              <a:spcBef>
                <a:spcPts val="0"/>
              </a:spcBef>
              <a:buSzPct val="25000"/>
              <a:buNone/>
            </a:pPr>
            <a:r>
              <a:rPr lang="en-US" sz="1200" b="0" i="0" u="none" strike="noStrike" cap="none">
                <a:solidFill>
                  <a:schemeClr val="dk1"/>
                </a:solidFill>
                <a:latin typeface="Avenir"/>
                <a:ea typeface="Avenir"/>
                <a:cs typeface="Avenir"/>
                <a:sym typeface="Avenir"/>
              </a:rPr>
              <a:t>Do you set rules for your kids that you don’t follow?</a:t>
            </a:r>
          </a:p>
          <a:p>
            <a:pPr marL="0" marR="0" lvl="0" indent="0" algn="l" rtl="0">
              <a:spcBef>
                <a:spcPts val="0"/>
              </a:spcBef>
              <a:buSzPct val="25000"/>
              <a:buNone/>
            </a:pPr>
            <a:endParaRPr sz="1200" b="0" i="0" u="none" strike="noStrike" cap="none">
              <a:solidFill>
                <a:schemeClr val="dk1"/>
              </a:solidFill>
              <a:latin typeface="Avenir"/>
              <a:ea typeface="Avenir"/>
              <a:cs typeface="Avenir"/>
              <a:sym typeface="Avenir"/>
            </a:endParaRPr>
          </a:p>
          <a:p>
            <a:pPr marL="0" marR="0" lvl="0" indent="0" algn="l" rtl="0">
              <a:spcBef>
                <a:spcPts val="0"/>
              </a:spcBef>
              <a:buSzPct val="25000"/>
              <a:buNone/>
            </a:pPr>
            <a:r>
              <a:rPr lang="en-US" u="sng">
                <a:solidFill>
                  <a:schemeClr val="hlink"/>
                </a:solidFill>
                <a:hlinkClick r:id="rId3"/>
              </a:rPr>
              <a:t>http://www.latimes.com/local/education/la-fi-parent-screen-time-study-20161206-htmlstory.html</a:t>
            </a:r>
          </a:p>
          <a:p>
            <a:pPr marL="0" marR="0" lvl="0" indent="0" algn="l" rtl="0">
              <a:spcBef>
                <a:spcPts val="0"/>
              </a:spcBef>
              <a:buSzPct val="25000"/>
              <a:buNone/>
            </a:pPr>
            <a:endParaRPr/>
          </a:p>
          <a:p>
            <a:pPr marL="0" marR="0" lvl="0" indent="0" algn="l" rtl="0">
              <a:spcBef>
                <a:spcPts val="0"/>
              </a:spcBef>
              <a:buSzPct val="25000"/>
              <a:buNone/>
            </a:pPr>
            <a:r>
              <a:rPr lang="en-US"/>
              <a:t>Most recent research (Dec. 6 2016): </a:t>
            </a:r>
          </a:p>
          <a:p>
            <a:pPr marL="0" marR="0" lvl="0" indent="0" algn="l" rtl="0">
              <a:spcBef>
                <a:spcPts val="0"/>
              </a:spcBef>
              <a:buSzPct val="25000"/>
              <a:buNone/>
            </a:pPr>
            <a:r>
              <a:rPr lang="en-US"/>
              <a:t>-Parents spending upwards of NINE hours a day connected to screen-based media (and only 90 minutes of that is for work; the rest is for “personal screen media”)</a:t>
            </a:r>
          </a:p>
          <a:p>
            <a:pPr marL="0" marR="0" lvl="0" indent="0" algn="l" rtl="0">
              <a:spcBef>
                <a:spcPts val="0"/>
              </a:spcBef>
              <a:buSzPct val="25000"/>
              <a:buNone/>
            </a:pPr>
            <a:r>
              <a:rPr lang="en-US"/>
              <a:t>-78% of parents believe they are “good media and technology role models”</a:t>
            </a:r>
          </a:p>
          <a:p>
            <a:pPr marL="0" marR="0" lvl="0" indent="0" algn="l" rtl="0">
              <a:spcBef>
                <a:spcPts val="0"/>
              </a:spcBef>
              <a:buSzPct val="25000"/>
              <a:buNone/>
            </a:pPr>
            <a:r>
              <a:rPr lang="en-US"/>
              <a:t>-</a:t>
            </a:r>
            <a:r>
              <a:rPr lang="en-US" sz="1350">
                <a:solidFill>
                  <a:srgbClr val="333333"/>
                </a:solidFill>
                <a:highlight>
                  <a:srgbClr val="FFFFFF"/>
                </a:highlight>
                <a:latin typeface="Georgia"/>
                <a:ea typeface="Georgia"/>
                <a:cs typeface="Georgia"/>
                <a:sym typeface="Georgia"/>
              </a:rPr>
              <a:t>Jim Speyer, CEO of common sense media; “...We have to model behavior. And kids won’t change unless we change.”</a:t>
            </a:r>
          </a:p>
          <a:p>
            <a:pPr marL="0" marR="0" lvl="0" indent="0" algn="l" rtl="0">
              <a:spcBef>
                <a:spcPts val="0"/>
              </a:spcBef>
              <a:buSzPct val="25000"/>
              <a:buNone/>
            </a:pPr>
            <a:endParaRPr sz="1350">
              <a:solidFill>
                <a:srgbClr val="333333"/>
              </a:solidFill>
              <a:highlight>
                <a:srgbClr val="FFFFFF"/>
              </a:highlight>
              <a:latin typeface="Georgia"/>
              <a:ea typeface="Georgia"/>
              <a:cs typeface="Georgia"/>
              <a:sym typeface="Georgia"/>
            </a:endParaRPr>
          </a:p>
          <a:p>
            <a:pPr marL="0" marR="0" lvl="0" indent="0" algn="l" rtl="0">
              <a:spcBef>
                <a:spcPts val="0"/>
              </a:spcBef>
              <a:buSzPct val="25000"/>
              <a:buNone/>
            </a:pPr>
            <a:r>
              <a:rPr lang="en-US" sz="1350">
                <a:solidFill>
                  <a:srgbClr val="333333"/>
                </a:solidFill>
                <a:highlight>
                  <a:srgbClr val="FFFFFF"/>
                </a:highlight>
                <a:latin typeface="Georgia"/>
                <a:ea typeface="Georgia"/>
                <a:cs typeface="Georgia"/>
                <a:sym typeface="Georgia"/>
              </a:rPr>
              <a:t>“Monitoring cannot substitute for mentoring”- devorah heitner “Screenwise”</a:t>
            </a: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I asked my 5 y o “What rules should Mommy and Daddy follow?” after she pointed out that we were “breaking” our agreement.  </a:t>
            </a:r>
          </a:p>
          <a:p>
            <a:pPr lvl="0">
              <a:spcBef>
                <a:spcPts val="0"/>
              </a:spcBef>
              <a:buNone/>
            </a:pPr>
            <a:r>
              <a:rPr lang="en-US"/>
              <a:t>This is what she said…</a:t>
            </a:r>
          </a:p>
          <a:p>
            <a:pPr lvl="0">
              <a:spcBef>
                <a:spcPts val="0"/>
              </a:spcBef>
              <a:buNone/>
            </a:pPr>
            <a:r>
              <a:rPr lang="en-US"/>
              <a:t>From the mouths of babes...</a:t>
            </a:r>
          </a:p>
        </p:txBody>
      </p:sp>
      <p:sp>
        <p:nvSpPr>
          <p:cNvPr id="212" name="Shape 21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BEMS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SAAS, HTC: Coach, run parent workshops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Tonight I am giving you a small portion of my workshops– if you find this interesting, I offer more comprehensive coaching for families or kids or my workshops</a:t>
            </a: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Teens especially prone to addictive behaviors because of what’s happening in their brain changes– much higher risk taking behavior.  Hormones make all the feelings MORE intense (pleasurable, bad, good, scary)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But also important to ask ourselves, how many of us experience these feeling as well?</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Addiction is real, but not super common…we used to joke about the “crackberry”.  Now there are real places where you can go for tech detox (ReStart in Gold Bar)</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How do we know when it is addiction? (true with other addictive substances/behaviors)</a:t>
            </a:r>
          </a:p>
          <a:p>
            <a:pPr marL="457200" marR="0" lvl="1" indent="0" algn="l" rtl="0">
              <a:spcBef>
                <a:spcPts val="0"/>
              </a:spcBef>
              <a:buSzPct val="25000"/>
              <a:buNone/>
            </a:pPr>
            <a:r>
              <a:rPr lang="en-US" b="0" i="0" u="none" strike="noStrike" cap="none">
                <a:solidFill>
                  <a:schemeClr val="dk1"/>
                </a:solidFill>
                <a:latin typeface="Calibri"/>
                <a:ea typeface="Calibri"/>
                <a:cs typeface="Calibri"/>
                <a:sym typeface="Calibri"/>
              </a:rPr>
              <a:t>When our relationships and/or work suffer</a:t>
            </a:r>
          </a:p>
          <a:p>
            <a:pPr marL="457200" marR="0" lvl="1" indent="0" algn="l" rtl="0">
              <a:spcBef>
                <a:spcPts val="0"/>
              </a:spcBef>
              <a:buSzPct val="25000"/>
              <a:buNone/>
            </a:pPr>
            <a:r>
              <a:rPr lang="en-US" b="0" i="0" u="none" strike="noStrike" cap="none">
                <a:solidFill>
                  <a:schemeClr val="dk1"/>
                </a:solidFill>
                <a:latin typeface="Calibri"/>
                <a:ea typeface="Calibri"/>
                <a:cs typeface="Calibri"/>
                <a:sym typeface="Calibri"/>
              </a:rPr>
              <a:t>When we are unable to live without</a:t>
            </a:r>
          </a:p>
          <a:p>
            <a:pPr marL="457200" marR="0" lvl="1" indent="0" algn="l" rtl="0">
              <a:spcBef>
                <a:spcPts val="0"/>
              </a:spcBef>
              <a:spcAft>
                <a:spcPts val="0"/>
              </a:spcAft>
              <a:buSzPct val="25000"/>
              <a:buNone/>
            </a:pPr>
            <a:r>
              <a:rPr lang="en-US" b="0" i="0" u="none" strike="noStrike" cap="none">
                <a:solidFill>
                  <a:schemeClr val="dk1"/>
                </a:solidFill>
                <a:latin typeface="Calibri"/>
                <a:ea typeface="Calibri"/>
                <a:cs typeface="Calibri"/>
                <a:sym typeface="Calibri"/>
              </a:rPr>
              <a:t>Same part of the brain is affected as in addiction to drugs, alcohol, porn, gambling, shopping, etc.  </a:t>
            </a:r>
          </a:p>
          <a:p>
            <a:pPr marL="0" marR="0" lvl="0" indent="0" algn="l" rtl="0">
              <a:lnSpc>
                <a:spcPct val="100000"/>
              </a:lnSpc>
              <a:spcBef>
                <a:spcPts val="0"/>
              </a:spcBef>
              <a:spcAft>
                <a:spcPts val="0"/>
              </a:spcAft>
              <a:buClr>
                <a:schemeClr val="dk1"/>
              </a:buClr>
              <a:buSzPct val="25000"/>
              <a:buFont typeface="Calibri"/>
              <a:buNone/>
            </a:pPr>
            <a:endParaRPr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u="sng">
                <a:solidFill>
                  <a:schemeClr val="hlink"/>
                </a:solidFill>
                <a:hlinkClick r:id="rId3"/>
              </a:rPr>
              <a:t>http://www.washingtonpost.com/sf/style/2016/12/07/video-games-are-more-addictive-than-ever-this-is-what-happens-when-kids-cant-turn-them-off/</a:t>
            </a:r>
          </a:p>
          <a:p>
            <a:pPr marL="0" marR="0" lvl="0" indent="0" algn="l" rtl="0">
              <a:spcBef>
                <a:spcPts val="0"/>
              </a:spcBef>
              <a:buSzPct val="25000"/>
              <a:buNone/>
            </a:pPr>
            <a:r>
              <a:rPr lang="en-US" sz="1350">
                <a:solidFill>
                  <a:srgbClr val="333333"/>
                </a:solidFill>
                <a:highlight>
                  <a:srgbClr val="FFFFFF"/>
                </a:highlight>
                <a:latin typeface="Georgia"/>
                <a:ea typeface="Georgia"/>
                <a:cs typeface="Georgia"/>
                <a:sym typeface="Georgia"/>
              </a:rPr>
              <a:t>“Researchers are still trying to figure out exactly how and why video games affect the brain. One </a:t>
            </a:r>
            <a:r>
              <a:rPr lang="en-US" sz="1350">
                <a:solidFill>
                  <a:srgbClr val="2E6D9D"/>
                </a:solidFill>
                <a:highlight>
                  <a:srgbClr val="FFFFFF"/>
                </a:highlight>
                <a:latin typeface="Georgia"/>
                <a:ea typeface="Georgia"/>
                <a:cs typeface="Georgia"/>
                <a:sym typeface="Georgia"/>
                <a:hlinkClick r:id="rId4"/>
              </a:rPr>
              <a:t>1998 study</a:t>
            </a:r>
            <a:r>
              <a:rPr lang="en-US" sz="1350">
                <a:solidFill>
                  <a:srgbClr val="333333"/>
                </a:solidFill>
                <a:highlight>
                  <a:srgbClr val="FFFFFF"/>
                </a:highlight>
                <a:latin typeface="Georgia"/>
                <a:ea typeface="Georgia"/>
                <a:cs typeface="Georgia"/>
                <a:sym typeface="Georgia"/>
              </a:rPr>
              <a:t> showed that video games raise the level of dopamine in the brain by about 100 percent, roughly the same increase triggered by sex. (And that was nearly 20 years ago — today’s games have evolved far beyond what was available then.)”</a:t>
            </a: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How do you want your tools to shape YOU and your family??</a:t>
            </a: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65% of parents do NOT set limits.  </a:t>
            </a:r>
            <a:r>
              <a:rPr lang="en-US"/>
              <a:t>As Sylvie says, </a:t>
            </a:r>
            <a:r>
              <a:rPr lang="en-US" sz="1200" b="0" i="0" u="none" strike="noStrike" cap="none">
                <a:solidFill>
                  <a:schemeClr val="dk1"/>
                </a:solidFill>
                <a:latin typeface="Calibri"/>
                <a:ea typeface="Calibri"/>
                <a:cs typeface="Calibri"/>
                <a:sym typeface="Calibri"/>
              </a:rPr>
              <a:t>GET SCREENS OUT OF BEDROOMS.</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How much are WE on screens?  How much are WE influenced by media? </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Engage: talk about it, avoid judging, ask questions, learn kid culture</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Not all tech/screens/media is bad: help kids figure out what is good, what isn’t and why.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Hallowell: Frog in boiling water.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Parents of daughters in middle school vs. high school</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Remember that we are all here because we care about our kids and we can all be really hard on ourselves.  We won’t solve problems by beating up on ourselves– we have to look for solutions.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It’s not a one-size fits all.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Different strategies work for different families.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will make mistakes.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Going to give you some stats.  Don’t panic.  Use this to know where we are coming from.</a:t>
            </a: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First thing my son learned in kindergarten here at Br</a:t>
            </a:r>
            <a:r>
              <a:rPr lang="en-US"/>
              <a:t>yant</a:t>
            </a:r>
            <a:r>
              <a:rPr lang="en-US" sz="1200" b="0" i="0" u="none" strike="noStrike" cap="none">
                <a:solidFill>
                  <a:schemeClr val="dk1"/>
                </a:solidFill>
                <a:latin typeface="Calibri"/>
                <a:ea typeface="Calibri"/>
                <a:cs typeface="Calibri"/>
                <a:sym typeface="Calibri"/>
              </a:rPr>
              <a:t> was CONTROL ALT DELETE and underscore to log in.</a:t>
            </a:r>
          </a:p>
        </p:txBody>
      </p:sp>
      <p:sp>
        <p:nvSpPr>
          <p:cNvPr id="138" name="Shape 1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pic>
        <p:nvPicPr>
          <p:cNvPr id="17" name="Shape 17" descr="horizon.png"/>
          <p:cNvPicPr preferRelativeResize="0"/>
          <p:nvPr/>
        </p:nvPicPr>
        <p:blipFill rotWithShape="1">
          <a:blip r:embed="rId2">
            <a:alphaModFix/>
          </a:blip>
          <a:srcRect t="33333"/>
          <a:stretch/>
        </p:blipFill>
        <p:spPr>
          <a:xfrm>
            <a:off x="0" y="0"/>
            <a:ext cx="9144000" cy="4572000"/>
          </a:xfrm>
          <a:prstGeom prst="rect">
            <a:avLst/>
          </a:prstGeom>
          <a:noFill/>
          <a:ln>
            <a:noFill/>
          </a:ln>
        </p:spPr>
      </p:pic>
      <p:sp>
        <p:nvSpPr>
          <p:cNvPr id="18" name="Shape 18"/>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9" name="Shape 19"/>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0" name="Shape 20"/>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
        <p:nvSpPr>
          <p:cNvPr id="21" name="Shape 21"/>
          <p:cNvSpPr txBox="1">
            <a:spLocks noGrp="1"/>
          </p:cNvSpPr>
          <p:nvPr>
            <p:ph type="subTitle" idx="1"/>
          </p:nvPr>
        </p:nvSpPr>
        <p:spPr>
          <a:xfrm>
            <a:off x="12192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340"/>
              </a:spcBef>
              <a:spcAft>
                <a:spcPts val="600"/>
              </a:spcAft>
              <a:buClr>
                <a:schemeClr val="lt2"/>
              </a:buClr>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ctr" rtl="0">
              <a:lnSpc>
                <a:spcPct val="100000"/>
              </a:lnSpc>
              <a:spcBef>
                <a:spcPts val="340"/>
              </a:spcBef>
              <a:spcAft>
                <a:spcPts val="600"/>
              </a:spcAft>
              <a:buClr>
                <a:schemeClr val="lt2"/>
              </a:buClr>
              <a:buFont typeface="Arial"/>
              <a:buNone/>
              <a:defRPr sz="1700" b="0" i="0" u="none" strike="noStrike" cap="none">
                <a:solidFill>
                  <a:schemeClr val="lt1"/>
                </a:solidFill>
                <a:latin typeface="Arial Narrow"/>
                <a:ea typeface="Arial Narrow"/>
                <a:cs typeface="Arial Narrow"/>
                <a:sym typeface="Arial Narrow"/>
              </a:defRPr>
            </a:lvl2pPr>
            <a:lvl3pPr marL="914400" marR="0" lvl="2" indent="0" algn="ctr" rtl="0">
              <a:lnSpc>
                <a:spcPct val="100000"/>
              </a:lnSpc>
              <a:spcBef>
                <a:spcPts val="340"/>
              </a:spcBef>
              <a:spcAft>
                <a:spcPts val="600"/>
              </a:spcAft>
              <a:buClr>
                <a:schemeClr val="lt2"/>
              </a:buClr>
              <a:buFont typeface="Arial"/>
              <a:buNone/>
              <a:defRPr sz="1700" b="0" i="0" u="none" strike="noStrike" cap="none">
                <a:solidFill>
                  <a:schemeClr val="lt1"/>
                </a:solidFill>
                <a:latin typeface="Arial Narrow"/>
                <a:ea typeface="Arial Narrow"/>
                <a:cs typeface="Arial Narrow"/>
                <a:sym typeface="Arial Narrow"/>
              </a:defRPr>
            </a:lvl3pPr>
            <a:lvl4pPr marL="1371600" marR="0" lvl="3" indent="0" algn="ctr" rtl="0">
              <a:lnSpc>
                <a:spcPct val="100000"/>
              </a:lnSpc>
              <a:spcBef>
                <a:spcPts val="340"/>
              </a:spcBef>
              <a:spcAft>
                <a:spcPts val="600"/>
              </a:spcAft>
              <a:buClr>
                <a:schemeClr val="lt2"/>
              </a:buClr>
              <a:buFont typeface="Arial"/>
              <a:buNone/>
              <a:defRPr sz="1700" b="0" i="0" u="none" strike="noStrike" cap="none">
                <a:solidFill>
                  <a:schemeClr val="lt1"/>
                </a:solidFill>
                <a:latin typeface="Arial Narrow"/>
                <a:ea typeface="Arial Narrow"/>
                <a:cs typeface="Arial Narrow"/>
                <a:sym typeface="Arial Narrow"/>
              </a:defRPr>
            </a:lvl4pPr>
            <a:lvl5pPr marL="1828800" marR="0" lvl="4" indent="0" algn="ctr" rtl="0">
              <a:lnSpc>
                <a:spcPct val="100000"/>
              </a:lnSpc>
              <a:spcBef>
                <a:spcPts val="340"/>
              </a:spcBef>
              <a:spcAft>
                <a:spcPts val="600"/>
              </a:spcAft>
              <a:buClr>
                <a:schemeClr val="lt2"/>
              </a:buClr>
              <a:buFont typeface="Arial"/>
              <a:buNone/>
              <a:defRPr sz="1700" b="0" i="0" u="none" strike="noStrike" cap="none">
                <a:solidFill>
                  <a:schemeClr val="lt1"/>
                </a:solidFill>
                <a:latin typeface="Arial Narrow"/>
                <a:ea typeface="Arial Narrow"/>
                <a:cs typeface="Arial Narrow"/>
                <a:sym typeface="Arial Narrow"/>
              </a:defRPr>
            </a:lvl5pPr>
            <a:lvl6pPr marL="2286000" marR="0" lvl="5" indent="0" algn="ctr" rtl="0">
              <a:lnSpc>
                <a:spcPct val="100000"/>
              </a:lnSpc>
              <a:spcBef>
                <a:spcPts val="340"/>
              </a:spcBef>
              <a:spcAft>
                <a:spcPts val="600"/>
              </a:spcAft>
              <a:buClr>
                <a:schemeClr val="lt2"/>
              </a:buClr>
              <a:buFont typeface="Arial"/>
              <a:buNone/>
              <a:defRPr sz="1700" b="0" i="0" u="none" strike="noStrike" cap="none">
                <a:solidFill>
                  <a:schemeClr val="lt1"/>
                </a:solidFill>
                <a:latin typeface="Arial Narrow"/>
                <a:ea typeface="Arial Narrow"/>
                <a:cs typeface="Arial Narrow"/>
                <a:sym typeface="Arial Narrow"/>
              </a:defRPr>
            </a:lvl6pPr>
            <a:lvl7pPr marL="2743200" marR="0" lvl="6" indent="0" algn="ctr" rtl="0">
              <a:lnSpc>
                <a:spcPct val="100000"/>
              </a:lnSpc>
              <a:spcBef>
                <a:spcPts val="340"/>
              </a:spcBef>
              <a:spcAft>
                <a:spcPts val="600"/>
              </a:spcAft>
              <a:buClr>
                <a:schemeClr val="lt2"/>
              </a:buClr>
              <a:buFont typeface="Arial"/>
              <a:buNone/>
              <a:defRPr sz="1700" b="0" i="0" u="none" strike="noStrike" cap="none">
                <a:solidFill>
                  <a:schemeClr val="lt1"/>
                </a:solidFill>
                <a:latin typeface="Arial Narrow"/>
                <a:ea typeface="Arial Narrow"/>
                <a:cs typeface="Arial Narrow"/>
                <a:sym typeface="Arial Narrow"/>
              </a:defRPr>
            </a:lvl7pPr>
            <a:lvl8pPr marL="3200400" marR="0" lvl="7" indent="0" algn="ctr" rtl="0">
              <a:lnSpc>
                <a:spcPct val="100000"/>
              </a:lnSpc>
              <a:spcBef>
                <a:spcPts val="340"/>
              </a:spcBef>
              <a:spcAft>
                <a:spcPts val="600"/>
              </a:spcAft>
              <a:buClr>
                <a:schemeClr val="lt2"/>
              </a:buClr>
              <a:buFont typeface="Arial"/>
              <a:buNone/>
              <a:defRPr sz="1700" b="0" i="0" u="none" strike="noStrike" cap="none">
                <a:solidFill>
                  <a:schemeClr val="lt1"/>
                </a:solidFill>
                <a:latin typeface="Arial Narrow"/>
                <a:ea typeface="Arial Narrow"/>
                <a:cs typeface="Arial Narrow"/>
                <a:sym typeface="Arial Narrow"/>
              </a:defRPr>
            </a:lvl8pPr>
            <a:lvl9pPr marL="3657600" marR="0" lvl="8" indent="0" algn="ctr" rtl="0">
              <a:lnSpc>
                <a:spcPct val="100000"/>
              </a:lnSpc>
              <a:spcBef>
                <a:spcPts val="340"/>
              </a:spcBef>
              <a:spcAft>
                <a:spcPts val="600"/>
              </a:spcAft>
              <a:buClr>
                <a:schemeClr val="lt2"/>
              </a:buClr>
              <a:buFont typeface="Arial"/>
              <a:buNone/>
              <a:defRPr sz="1700" b="0" i="0" u="none" strike="noStrike" cap="none">
                <a:solidFill>
                  <a:schemeClr val="lt1"/>
                </a:solidFill>
                <a:latin typeface="Arial Narrow"/>
                <a:ea typeface="Arial Narrow"/>
                <a:cs typeface="Arial Narrow"/>
                <a:sym typeface="Arial Narrow"/>
              </a:defRPr>
            </a:lvl9pPr>
          </a:lstStyle>
          <a:p>
            <a:endParaRPr/>
          </a:p>
        </p:txBody>
      </p:sp>
      <p:sp>
        <p:nvSpPr>
          <p:cNvPr id="22" name="Shape 22"/>
          <p:cNvSpPr txBox="1">
            <a:spLocks noGrp="1"/>
          </p:cNvSpPr>
          <p:nvPr>
            <p:ph type="ctrTitle"/>
          </p:nvPr>
        </p:nvSpPr>
        <p:spPr>
          <a:xfrm>
            <a:off x="685800" y="2007888"/>
            <a:ext cx="7772400" cy="1470024"/>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Arial Narrow"/>
              <a:buNone/>
              <a:defRPr sz="3200" b="0" i="0" u="none" strike="noStrike" cap="none">
                <a:solidFill>
                  <a:schemeClr val="lt1"/>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09600" y="274637"/>
            <a:ext cx="7924799" cy="11430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7" name="Shape 77"/>
          <p:cNvSpPr txBox="1">
            <a:spLocks noGrp="1"/>
          </p:cNvSpPr>
          <p:nvPr>
            <p:ph type="body" idx="1"/>
          </p:nvPr>
        </p:nvSpPr>
        <p:spPr>
          <a:xfrm rot="5400000">
            <a:off x="2309018" y="-99218"/>
            <a:ext cx="4525963" cy="7924799"/>
          </a:xfrm>
          <a:prstGeom prst="rect">
            <a:avLst/>
          </a:prstGeom>
          <a:noFill/>
          <a:ln>
            <a:noFill/>
          </a:ln>
        </p:spPr>
        <p:txBody>
          <a:bodyPr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78" name="Shape 78"/>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9" name="Shape 79"/>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0" name="Shape 80"/>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3" name="Shape 8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84" name="Shape 84"/>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5" name="Shape 85"/>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6" name="Shape 86"/>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274637"/>
            <a:ext cx="7924799" cy="11430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5" name="Shape 25"/>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6" name="Shape 26"/>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7" name="Shape 27"/>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
        <p:nvSpPr>
          <p:cNvPr id="28" name="Shape 28"/>
          <p:cNvSpPr txBox="1">
            <a:spLocks noGrp="1"/>
          </p:cNvSpPr>
          <p:nvPr>
            <p:ph type="body" idx="1"/>
          </p:nvPr>
        </p:nvSpPr>
        <p:spPr>
          <a:xfrm>
            <a:off x="609600" y="1600200"/>
            <a:ext cx="7924799" cy="4114800"/>
          </a:xfrm>
          <a:prstGeom prst="rect">
            <a:avLst/>
          </a:prstGeom>
          <a:noFill/>
          <a:ln>
            <a:noFill/>
          </a:ln>
        </p:spPr>
        <p:txBody>
          <a:bodyPr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1" name="Shape 31"/>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2" name="Shape 32"/>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09600" y="274637"/>
            <a:ext cx="7924799" cy="11430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5" name="Shape 35"/>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6" name="Shape 36"/>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7" name="Shape 37"/>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09600" y="4962525"/>
            <a:ext cx="7885113" cy="1362075"/>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Narrow"/>
              <a:buNone/>
              <a:defRPr sz="3200" b="0" i="0" u="none" strike="noStrike" cap="none">
                <a:solidFill>
                  <a:schemeClr val="lt1"/>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0" name="Shape 40"/>
          <p:cNvSpPr txBox="1">
            <a:spLocks noGrp="1"/>
          </p:cNvSpPr>
          <p:nvPr>
            <p:ph type="body" idx="1"/>
          </p:nvPr>
        </p:nvSpPr>
        <p:spPr>
          <a:xfrm>
            <a:off x="609600" y="3462337"/>
            <a:ext cx="7885113" cy="1500187"/>
          </a:xfrm>
          <a:prstGeom prst="rect">
            <a:avLst/>
          </a:prstGeom>
          <a:noFill/>
          <a:ln>
            <a:noFill/>
          </a:ln>
        </p:spPr>
        <p:txBody>
          <a:bodyPr lIns="91425" tIns="91425" rIns="91425" bIns="91425" anchor="b" anchorCtr="0"/>
          <a:lstStyle>
            <a:lvl1pPr marL="0" marR="0" lvl="0" indent="0" algn="l" rtl="0">
              <a:lnSpc>
                <a:spcPct val="100000"/>
              </a:lnSpc>
              <a:spcBef>
                <a:spcPts val="340"/>
              </a:spcBef>
              <a:spcAft>
                <a:spcPts val="600"/>
              </a:spcAft>
              <a:buClr>
                <a:schemeClr val="lt2"/>
              </a:buClr>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360"/>
              </a:spcBef>
              <a:spcAft>
                <a:spcPts val="600"/>
              </a:spcAft>
              <a:buClr>
                <a:schemeClr val="lt2"/>
              </a:buClr>
              <a:buFont typeface="Arial"/>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20"/>
              </a:spcBef>
              <a:spcAft>
                <a:spcPts val="600"/>
              </a:spcAft>
              <a:buClr>
                <a:schemeClr val="lt2"/>
              </a:buClr>
              <a:buFont typeface="Arial"/>
              <a:buNone/>
              <a:defRPr sz="16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280"/>
              </a:spcBef>
              <a:spcAft>
                <a:spcPts val="600"/>
              </a:spcAft>
              <a:buClr>
                <a:schemeClr val="lt2"/>
              </a:buClr>
              <a:buFont typeface="Arial"/>
              <a:buNone/>
              <a:defRPr sz="14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280"/>
              </a:spcBef>
              <a:spcAft>
                <a:spcPts val="600"/>
              </a:spcAft>
              <a:buClr>
                <a:schemeClr val="lt2"/>
              </a:buClr>
              <a:buFont typeface="Arial"/>
              <a:buNone/>
              <a:defRPr sz="14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280"/>
              </a:spcBef>
              <a:spcAft>
                <a:spcPts val="600"/>
              </a:spcAft>
              <a:buClr>
                <a:schemeClr val="lt2"/>
              </a:buClr>
              <a:buFont typeface="Arial"/>
              <a:buNone/>
              <a:defRPr sz="14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280"/>
              </a:spcBef>
              <a:spcAft>
                <a:spcPts val="600"/>
              </a:spcAft>
              <a:buClr>
                <a:schemeClr val="lt2"/>
              </a:buClr>
              <a:buFont typeface="Arial"/>
              <a:buNone/>
              <a:defRPr sz="14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280"/>
              </a:spcBef>
              <a:spcAft>
                <a:spcPts val="600"/>
              </a:spcAft>
              <a:buClr>
                <a:schemeClr val="lt2"/>
              </a:buClr>
              <a:buFont typeface="Arial"/>
              <a:buNone/>
              <a:defRPr sz="14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280"/>
              </a:spcBef>
              <a:spcAft>
                <a:spcPts val="600"/>
              </a:spcAft>
              <a:buClr>
                <a:schemeClr val="lt2"/>
              </a:buClr>
              <a:buFont typeface="Arial"/>
              <a:buNone/>
              <a:defRPr sz="1400" b="0" i="0" u="none" strike="noStrike" cap="none">
                <a:solidFill>
                  <a:schemeClr val="lt1"/>
                </a:solidFill>
                <a:latin typeface="Arial Narrow"/>
                <a:ea typeface="Arial Narrow"/>
                <a:cs typeface="Arial Narrow"/>
                <a:sym typeface="Arial Narrow"/>
              </a:defRPr>
            </a:lvl9pPr>
          </a:lstStyle>
          <a:p>
            <a:endParaRPr/>
          </a:p>
        </p:txBody>
      </p:sp>
      <p:sp>
        <p:nvSpPr>
          <p:cNvPr id="41" name="Shape 41"/>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2" name="Shape 42"/>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3" name="Shape 43"/>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09600" y="1600200"/>
            <a:ext cx="3733800" cy="4114800"/>
          </a:xfrm>
          <a:prstGeom prst="rect">
            <a:avLst/>
          </a:prstGeom>
          <a:noFill/>
          <a:ln>
            <a:noFill/>
          </a:ln>
        </p:spPr>
        <p:txBody>
          <a:bodyPr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46" name="Shape 46"/>
          <p:cNvSpPr txBox="1">
            <a:spLocks noGrp="1"/>
          </p:cNvSpPr>
          <p:nvPr>
            <p:ph type="body" idx="2"/>
          </p:nvPr>
        </p:nvSpPr>
        <p:spPr>
          <a:xfrm>
            <a:off x="4800600" y="1600200"/>
            <a:ext cx="3733800" cy="4114800"/>
          </a:xfrm>
          <a:prstGeom prst="rect">
            <a:avLst/>
          </a:prstGeom>
          <a:noFill/>
          <a:ln>
            <a:noFill/>
          </a:ln>
        </p:spPr>
        <p:txBody>
          <a:bodyPr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47" name="Shape 47"/>
          <p:cNvSpPr txBox="1">
            <a:spLocks noGrp="1"/>
          </p:cNvSpPr>
          <p:nvPr>
            <p:ph type="title"/>
          </p:nvPr>
        </p:nvSpPr>
        <p:spPr>
          <a:xfrm>
            <a:off x="609600" y="274637"/>
            <a:ext cx="7924799" cy="11430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8" name="Shape 48"/>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9" name="Shape 49"/>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0" name="Shape 50"/>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4800600" y="2209800"/>
            <a:ext cx="3733800" cy="3505200"/>
          </a:xfrm>
          <a:prstGeom prst="rect">
            <a:avLst/>
          </a:prstGeom>
          <a:noFill/>
          <a:ln>
            <a:noFill/>
          </a:ln>
        </p:spPr>
        <p:txBody>
          <a:bodyPr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53" name="Shape 53"/>
          <p:cNvSpPr txBox="1">
            <a:spLocks noGrp="1"/>
          </p:cNvSpPr>
          <p:nvPr>
            <p:ph type="body" idx="2"/>
          </p:nvPr>
        </p:nvSpPr>
        <p:spPr>
          <a:xfrm>
            <a:off x="609600" y="2209800"/>
            <a:ext cx="3733800" cy="3505200"/>
          </a:xfrm>
          <a:prstGeom prst="rect">
            <a:avLst/>
          </a:prstGeom>
          <a:noFill/>
          <a:ln>
            <a:noFill/>
          </a:ln>
        </p:spPr>
        <p:txBody>
          <a:bodyPr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54" name="Shape 54"/>
          <p:cNvSpPr txBox="1">
            <a:spLocks noGrp="1"/>
          </p:cNvSpPr>
          <p:nvPr>
            <p:ph type="title"/>
          </p:nvPr>
        </p:nvSpPr>
        <p:spPr>
          <a:xfrm>
            <a:off x="609600" y="274637"/>
            <a:ext cx="7924799" cy="11430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5" name="Shape 55"/>
          <p:cNvSpPr txBox="1">
            <a:spLocks noGrp="1"/>
          </p:cNvSpPr>
          <p:nvPr>
            <p:ph type="body" idx="3"/>
          </p:nvPr>
        </p:nvSpPr>
        <p:spPr>
          <a:xfrm>
            <a:off x="609600" y="1600199"/>
            <a:ext cx="3733800" cy="574674"/>
          </a:xfrm>
          <a:prstGeom prst="rect">
            <a:avLst/>
          </a:prstGeom>
          <a:noFill/>
          <a:ln>
            <a:noFill/>
          </a:ln>
        </p:spPr>
        <p:txBody>
          <a:bodyPr lIns="91425" tIns="91425" rIns="91425" bIns="91425" anchor="b" anchorCtr="0"/>
          <a:lstStyle>
            <a:lvl1pPr marL="0" marR="0" lvl="0" indent="0" algn="l" rtl="0">
              <a:lnSpc>
                <a:spcPct val="100000"/>
              </a:lnSpc>
              <a:spcBef>
                <a:spcPts val="340"/>
              </a:spcBef>
              <a:spcAft>
                <a:spcPts val="600"/>
              </a:spcAft>
              <a:buClr>
                <a:schemeClr val="lt2"/>
              </a:buClr>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400"/>
              </a:spcBef>
              <a:spcAft>
                <a:spcPts val="600"/>
              </a:spcAft>
              <a:buClr>
                <a:schemeClr val="lt2"/>
              </a:buClr>
              <a:buFont typeface="Arial"/>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60"/>
              </a:spcBef>
              <a:spcAft>
                <a:spcPts val="600"/>
              </a:spcAft>
              <a:buClr>
                <a:schemeClr val="lt2"/>
              </a:buClr>
              <a:buFont typeface="Arial"/>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56" name="Shape 56"/>
          <p:cNvSpPr txBox="1">
            <a:spLocks noGrp="1"/>
          </p:cNvSpPr>
          <p:nvPr>
            <p:ph type="body" idx="4"/>
          </p:nvPr>
        </p:nvSpPr>
        <p:spPr>
          <a:xfrm>
            <a:off x="4800600" y="1600199"/>
            <a:ext cx="3733800" cy="574674"/>
          </a:xfrm>
          <a:prstGeom prst="rect">
            <a:avLst/>
          </a:prstGeom>
          <a:noFill/>
          <a:ln>
            <a:noFill/>
          </a:ln>
        </p:spPr>
        <p:txBody>
          <a:bodyPr lIns="91425" tIns="91425" rIns="91425" bIns="91425" anchor="b" anchorCtr="0"/>
          <a:lstStyle>
            <a:lvl1pPr marL="0" marR="0" lvl="0" indent="0" algn="l" rtl="0">
              <a:lnSpc>
                <a:spcPct val="100000"/>
              </a:lnSpc>
              <a:spcBef>
                <a:spcPts val="340"/>
              </a:spcBef>
              <a:spcAft>
                <a:spcPts val="600"/>
              </a:spcAft>
              <a:buClr>
                <a:schemeClr val="lt2"/>
              </a:buClr>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400"/>
              </a:spcBef>
              <a:spcAft>
                <a:spcPts val="600"/>
              </a:spcAft>
              <a:buClr>
                <a:schemeClr val="lt2"/>
              </a:buClr>
              <a:buFont typeface="Arial"/>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60"/>
              </a:spcBef>
              <a:spcAft>
                <a:spcPts val="600"/>
              </a:spcAft>
              <a:buClr>
                <a:schemeClr val="lt2"/>
              </a:buClr>
              <a:buFont typeface="Arial"/>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320"/>
              </a:spcBef>
              <a:spcAft>
                <a:spcPts val="600"/>
              </a:spcAft>
              <a:buClr>
                <a:schemeClr val="lt2"/>
              </a:buClr>
              <a:buFont typeface="Arial"/>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57" name="Shape 57"/>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8" name="Shape 58"/>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9" name="Shape 59"/>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3962400" y="1447800"/>
            <a:ext cx="4648199" cy="4267199"/>
          </a:xfrm>
          <a:prstGeom prst="rect">
            <a:avLst/>
          </a:prstGeom>
          <a:noFill/>
          <a:ln>
            <a:noFill/>
          </a:ln>
        </p:spPr>
        <p:txBody>
          <a:bodyPr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62" name="Shape 62"/>
          <p:cNvSpPr txBox="1">
            <a:spLocks noGrp="1"/>
          </p:cNvSpPr>
          <p:nvPr>
            <p:ph type="title"/>
          </p:nvPr>
        </p:nvSpPr>
        <p:spPr>
          <a:xfrm>
            <a:off x="612647" y="1447800"/>
            <a:ext cx="2971799" cy="1097279"/>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Arial Narrow"/>
              <a:buNone/>
              <a:defRPr sz="1800" b="0" i="0" u="none" strike="noStrike" cap="none">
                <a:solidFill>
                  <a:schemeClr val="lt2"/>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3" name="Shape 63"/>
          <p:cNvSpPr txBox="1">
            <a:spLocks noGrp="1"/>
          </p:cNvSpPr>
          <p:nvPr>
            <p:ph type="body" idx="2"/>
          </p:nvPr>
        </p:nvSpPr>
        <p:spPr>
          <a:xfrm>
            <a:off x="612647" y="2547891"/>
            <a:ext cx="2971799" cy="316710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600"/>
              </a:spcAft>
              <a:buClr>
                <a:schemeClr val="lt2"/>
              </a:buClr>
              <a:buFont typeface="Arial"/>
              <a:buNone/>
              <a:defRPr sz="14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240"/>
              </a:spcBef>
              <a:spcAft>
                <a:spcPts val="600"/>
              </a:spcAft>
              <a:buClr>
                <a:schemeClr val="lt2"/>
              </a:buClr>
              <a:buFont typeface="Arial"/>
              <a:buNone/>
              <a:defRPr sz="12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200"/>
              </a:spcBef>
              <a:spcAft>
                <a:spcPts val="600"/>
              </a:spcAft>
              <a:buClr>
                <a:schemeClr val="lt2"/>
              </a:buClr>
              <a:buFont typeface="Arial"/>
              <a:buNone/>
              <a:defRPr sz="10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9pPr>
          </a:lstStyle>
          <a:p>
            <a:endParaRPr/>
          </a:p>
        </p:txBody>
      </p:sp>
      <p:sp>
        <p:nvSpPr>
          <p:cNvPr id="64" name="Shape 64"/>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5" name="Shape 65"/>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6" name="Shape 66"/>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pic>
        <p:nvPicPr>
          <p:cNvPr id="68" name="Shape 68" descr="horizon.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9" name="Shape 69"/>
          <p:cNvSpPr txBox="1">
            <a:spLocks noGrp="1"/>
          </p:cNvSpPr>
          <p:nvPr>
            <p:ph type="title"/>
          </p:nvPr>
        </p:nvSpPr>
        <p:spPr>
          <a:xfrm>
            <a:off x="609600" y="1447800"/>
            <a:ext cx="2971799" cy="1097279"/>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Arial Narrow"/>
              <a:buNone/>
              <a:defRPr sz="1800" b="0" i="0" u="none" strike="noStrike" cap="none">
                <a:solidFill>
                  <a:schemeClr val="lt2"/>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0" name="Shape 70"/>
          <p:cNvSpPr>
            <a:spLocks noGrp="1"/>
          </p:cNvSpPr>
          <p:nvPr>
            <p:ph type="pic" idx="2"/>
          </p:nvPr>
        </p:nvSpPr>
        <p:spPr>
          <a:xfrm>
            <a:off x="4657344" y="1447800"/>
            <a:ext cx="3419855" cy="3474719"/>
          </a:xfrm>
          <a:prstGeom prst="rect">
            <a:avLst/>
          </a:prstGeom>
          <a:noFill/>
          <a:ln>
            <a:noFill/>
          </a:ln>
        </p:spPr>
        <p:txBody>
          <a:bodyPr lIns="91425" tIns="91425" rIns="91425" bIns="91425" anchor="t" anchorCtr="0"/>
          <a:lstStyle>
            <a:lvl1pPr marL="0" marR="0" lvl="0" indent="0" algn="ctr" rtl="0">
              <a:lnSpc>
                <a:spcPct val="100000"/>
              </a:lnSpc>
              <a:spcBef>
                <a:spcPts val="400"/>
              </a:spcBef>
              <a:spcAft>
                <a:spcPts val="600"/>
              </a:spcAft>
              <a:buClr>
                <a:schemeClr val="lt2"/>
              </a:buClr>
              <a:buFont typeface="Arial"/>
              <a:buNone/>
              <a:defRPr sz="2000" b="0" i="0" u="none" strike="noStrike" cap="none">
                <a:solidFill>
                  <a:srgbClr val="A5A5A5"/>
                </a:solidFill>
                <a:latin typeface="Arial Narrow"/>
                <a:ea typeface="Arial Narrow"/>
                <a:cs typeface="Arial Narrow"/>
                <a:sym typeface="Arial Narrow"/>
              </a:defRPr>
            </a:lvl1pPr>
            <a:lvl2pPr marL="457200" marR="0" lvl="1" indent="0" algn="l" rtl="0">
              <a:lnSpc>
                <a:spcPct val="100000"/>
              </a:lnSpc>
              <a:spcBef>
                <a:spcPts val="560"/>
              </a:spcBef>
              <a:spcAft>
                <a:spcPts val="600"/>
              </a:spcAft>
              <a:buClr>
                <a:schemeClr val="lt2"/>
              </a:buClr>
              <a:buFont typeface="Arial"/>
              <a:buNone/>
              <a:defRPr sz="2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480"/>
              </a:spcBef>
              <a:spcAft>
                <a:spcPts val="600"/>
              </a:spcAft>
              <a:buClr>
                <a:schemeClr val="lt2"/>
              </a:buClr>
              <a:buFont typeface="Arial"/>
              <a:buNone/>
              <a:defRPr sz="24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400"/>
              </a:spcBef>
              <a:spcAft>
                <a:spcPts val="600"/>
              </a:spcAft>
              <a:buClr>
                <a:schemeClr val="lt2"/>
              </a:buClr>
              <a:buFont typeface="Arial"/>
              <a:buNone/>
              <a:defRPr sz="20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400"/>
              </a:spcBef>
              <a:spcAft>
                <a:spcPts val="600"/>
              </a:spcAft>
              <a:buClr>
                <a:schemeClr val="lt2"/>
              </a:buClr>
              <a:buFont typeface="Arial"/>
              <a:buNone/>
              <a:defRPr sz="20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400"/>
              </a:spcBef>
              <a:spcAft>
                <a:spcPts val="600"/>
              </a:spcAft>
              <a:buClr>
                <a:schemeClr val="lt2"/>
              </a:buClr>
              <a:buFont typeface="Arial"/>
              <a:buNone/>
              <a:defRPr sz="20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400"/>
              </a:spcBef>
              <a:spcAft>
                <a:spcPts val="600"/>
              </a:spcAft>
              <a:buClr>
                <a:schemeClr val="lt2"/>
              </a:buClr>
              <a:buFont typeface="Arial"/>
              <a:buNone/>
              <a:defRPr sz="20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400"/>
              </a:spcBef>
              <a:spcAft>
                <a:spcPts val="600"/>
              </a:spcAft>
              <a:buClr>
                <a:schemeClr val="lt2"/>
              </a:buClr>
              <a:buFont typeface="Arial"/>
              <a:buNone/>
              <a:defRPr sz="20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400"/>
              </a:spcBef>
              <a:spcAft>
                <a:spcPts val="600"/>
              </a:spcAft>
              <a:buClr>
                <a:schemeClr val="lt2"/>
              </a:buClr>
              <a:buFont typeface="Arial"/>
              <a:buNone/>
              <a:defRPr sz="2000" b="0" i="0" u="none" strike="noStrike" cap="none">
                <a:solidFill>
                  <a:schemeClr val="lt1"/>
                </a:solidFill>
                <a:latin typeface="Arial Narrow"/>
                <a:ea typeface="Arial Narrow"/>
                <a:cs typeface="Arial Narrow"/>
                <a:sym typeface="Arial Narrow"/>
              </a:defRPr>
            </a:lvl9pPr>
          </a:lstStyle>
          <a:p>
            <a:endParaRPr/>
          </a:p>
        </p:txBody>
      </p:sp>
      <p:sp>
        <p:nvSpPr>
          <p:cNvPr id="71" name="Shape 71"/>
          <p:cNvSpPr txBox="1">
            <a:spLocks noGrp="1"/>
          </p:cNvSpPr>
          <p:nvPr>
            <p:ph type="body" idx="1"/>
          </p:nvPr>
        </p:nvSpPr>
        <p:spPr>
          <a:xfrm>
            <a:off x="609600" y="2547890"/>
            <a:ext cx="2971799" cy="2405108"/>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600"/>
              </a:spcAft>
              <a:buClr>
                <a:schemeClr val="lt2"/>
              </a:buClr>
              <a:buFont typeface="Arial"/>
              <a:buNone/>
              <a:defRPr sz="14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240"/>
              </a:spcBef>
              <a:spcAft>
                <a:spcPts val="600"/>
              </a:spcAft>
              <a:buClr>
                <a:schemeClr val="lt2"/>
              </a:buClr>
              <a:buFont typeface="Arial"/>
              <a:buNone/>
              <a:defRPr sz="12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200"/>
              </a:spcBef>
              <a:spcAft>
                <a:spcPts val="600"/>
              </a:spcAft>
              <a:buClr>
                <a:schemeClr val="lt2"/>
              </a:buClr>
              <a:buFont typeface="Arial"/>
              <a:buNone/>
              <a:defRPr sz="10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180"/>
              </a:spcBef>
              <a:spcAft>
                <a:spcPts val="600"/>
              </a:spcAft>
              <a:buClr>
                <a:schemeClr val="lt2"/>
              </a:buClr>
              <a:buFont typeface="Arial"/>
              <a:buNone/>
              <a:defRPr sz="900" b="0" i="0" u="none" strike="noStrike" cap="none">
                <a:solidFill>
                  <a:schemeClr val="lt1"/>
                </a:solidFill>
                <a:latin typeface="Arial Narrow"/>
                <a:ea typeface="Arial Narrow"/>
                <a:cs typeface="Arial Narrow"/>
                <a:sym typeface="Arial Narrow"/>
              </a:defRPr>
            </a:lvl9pPr>
          </a:lstStyle>
          <a:p>
            <a:endParaRPr/>
          </a:p>
        </p:txBody>
      </p:sp>
      <p:sp>
        <p:nvSpPr>
          <p:cNvPr id="72" name="Shape 72"/>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3" name="Shape 73"/>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4" name="Shape 74"/>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9"/>
        <p:cNvGrpSpPr/>
        <p:nvPr/>
      </p:nvGrpSpPr>
      <p:grpSpPr>
        <a:xfrm>
          <a:off x="0" y="0"/>
          <a:ext cx="0" cy="0"/>
          <a:chOff x="0" y="0"/>
          <a:chExt cx="0" cy="0"/>
        </a:xfrm>
      </p:grpSpPr>
      <p:pic>
        <p:nvPicPr>
          <p:cNvPr id="10" name="Shape 10" descr="horizon.png"/>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609600" y="274637"/>
            <a:ext cx="7924799" cy="11430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2" name="Shape 12"/>
          <p:cNvSpPr txBox="1">
            <a:spLocks noGrp="1"/>
          </p:cNvSpPr>
          <p:nvPr>
            <p:ph type="body" idx="1"/>
          </p:nvPr>
        </p:nvSpPr>
        <p:spPr>
          <a:xfrm>
            <a:off x="609600" y="1600200"/>
            <a:ext cx="7924799" cy="4525963"/>
          </a:xfrm>
          <a:prstGeom prst="rect">
            <a:avLst/>
          </a:prstGeom>
          <a:noFill/>
          <a:ln>
            <a:noFill/>
          </a:ln>
        </p:spPr>
        <p:txBody>
          <a:bodyPr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13" name="Shape 13"/>
          <p:cNvSpPr txBox="1">
            <a:spLocks noGrp="1"/>
          </p:cNvSpPr>
          <p:nvPr>
            <p:ph type="dt" idx="10"/>
          </p:nvPr>
        </p:nvSpPr>
        <p:spPr>
          <a:xfrm>
            <a:off x="5715000" y="6356350"/>
            <a:ext cx="15240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4" name="Shape 14"/>
          <p:cNvSpPr txBox="1">
            <a:spLocks noGrp="1"/>
          </p:cNvSpPr>
          <p:nvPr>
            <p:ph type="ftr" idx="11"/>
          </p:nvPr>
        </p:nvSpPr>
        <p:spPr>
          <a:xfrm>
            <a:off x="6096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5" name="Shape 15"/>
          <p:cNvSpPr txBox="1">
            <a:spLocks noGrp="1"/>
          </p:cNvSpPr>
          <p:nvPr>
            <p:ph type="sldNum" idx="12"/>
          </p:nvPr>
        </p:nvSpPr>
        <p:spPr>
          <a:xfrm>
            <a:off x="7543800" y="6356350"/>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hyperlink" Target="http://youtube.com/v/UZOQQSB1sN4" TargetMode="External"/><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emily@hallowelltodarocenter.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subTitle" idx="1"/>
          </p:nvPr>
        </p:nvSpPr>
        <p:spPr>
          <a:xfrm>
            <a:off x="1997459" y="3886198"/>
            <a:ext cx="4748926" cy="226565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2000" b="1" i="0" u="none" strike="noStrike" cap="none">
                <a:solidFill>
                  <a:schemeClr val="lt2"/>
                </a:solidFill>
                <a:latin typeface="Avenir"/>
                <a:ea typeface="Avenir"/>
                <a:cs typeface="Avenir"/>
                <a:sym typeface="Avenir"/>
              </a:rPr>
              <a:t>Raising Kids and Finding Balance in a Digitally Connected World</a:t>
            </a:r>
          </a:p>
          <a:p>
            <a:pPr marL="0" marR="0" lvl="0" indent="0" algn="ctr" rtl="0">
              <a:lnSpc>
                <a:spcPct val="90000"/>
              </a:lnSpc>
              <a:spcBef>
                <a:spcPts val="940"/>
              </a:spcBef>
              <a:spcAft>
                <a:spcPts val="0"/>
              </a:spcAft>
              <a:buClr>
                <a:schemeClr val="lt2"/>
              </a:buClr>
              <a:buSzPct val="25000"/>
              <a:buFont typeface="Arial"/>
              <a:buNone/>
            </a:pPr>
            <a:endParaRPr sz="1700" b="0" i="0" u="none" strike="noStrike" cap="none">
              <a:solidFill>
                <a:schemeClr val="lt2"/>
              </a:solidFill>
              <a:latin typeface="Avenir"/>
              <a:ea typeface="Avenir"/>
              <a:cs typeface="Avenir"/>
              <a:sym typeface="Avenir"/>
            </a:endParaRPr>
          </a:p>
          <a:p>
            <a:pPr marL="0" marR="0" lvl="0" indent="0" algn="ctr" rtl="0">
              <a:lnSpc>
                <a:spcPct val="90000"/>
              </a:lnSpc>
              <a:spcBef>
                <a:spcPts val="940"/>
              </a:spcBef>
              <a:spcAft>
                <a:spcPts val="0"/>
              </a:spcAft>
              <a:buClr>
                <a:schemeClr val="lt2"/>
              </a:buClr>
              <a:buSzPct val="25000"/>
              <a:buFont typeface="Arial"/>
              <a:buNone/>
            </a:pPr>
            <a:r>
              <a:rPr lang="en-US" sz="1700" b="0" i="0" u="none" strike="noStrike" cap="none">
                <a:solidFill>
                  <a:schemeClr val="lt2"/>
                </a:solidFill>
                <a:latin typeface="Avenir"/>
                <a:ea typeface="Avenir"/>
                <a:cs typeface="Avenir"/>
                <a:sym typeface="Avenir"/>
              </a:rPr>
              <a:t>Emily Cherkin,</a:t>
            </a:r>
            <a:r>
              <a:rPr lang="en-US"/>
              <a:t> </a:t>
            </a:r>
            <a:r>
              <a:rPr lang="en-US" sz="1700" b="0" i="0" u="none" strike="noStrike" cap="none">
                <a:solidFill>
                  <a:schemeClr val="lt2"/>
                </a:solidFill>
                <a:latin typeface="Avenir"/>
                <a:ea typeface="Avenir"/>
                <a:cs typeface="Avenir"/>
                <a:sym typeface="Avenir"/>
              </a:rPr>
              <a:t>The Hallowell-Todaro Center</a:t>
            </a:r>
          </a:p>
          <a:p>
            <a:pPr marL="0" marR="0" lvl="0" indent="0" algn="ctr" rtl="0">
              <a:lnSpc>
                <a:spcPct val="90000"/>
              </a:lnSpc>
              <a:spcBef>
                <a:spcPts val="940"/>
              </a:spcBef>
              <a:spcAft>
                <a:spcPts val="0"/>
              </a:spcAft>
              <a:buClr>
                <a:schemeClr val="lt2"/>
              </a:buClr>
              <a:buSzPct val="25000"/>
              <a:buFont typeface="Arial"/>
              <a:buNone/>
            </a:pPr>
            <a:r>
              <a:rPr lang="en-US">
                <a:latin typeface="Avenir"/>
                <a:ea typeface="Avenir"/>
                <a:cs typeface="Avenir"/>
                <a:sym typeface="Avenir"/>
              </a:rPr>
              <a:t>Bryant Elementary School</a:t>
            </a:r>
          </a:p>
          <a:p>
            <a:pPr marL="0" marR="0" lvl="0" indent="0" algn="ctr" rtl="0">
              <a:lnSpc>
                <a:spcPct val="90000"/>
              </a:lnSpc>
              <a:spcBef>
                <a:spcPts val="940"/>
              </a:spcBef>
              <a:spcAft>
                <a:spcPts val="0"/>
              </a:spcAft>
              <a:buClr>
                <a:schemeClr val="lt2"/>
              </a:buClr>
              <a:buSzPct val="25000"/>
              <a:buFont typeface="Arial"/>
              <a:buNone/>
            </a:pPr>
            <a:r>
              <a:rPr lang="en-US">
                <a:latin typeface="Avenir"/>
                <a:ea typeface="Avenir"/>
                <a:cs typeface="Avenir"/>
                <a:sym typeface="Avenir"/>
              </a:rPr>
              <a:t>Monday, December 12, 2016</a:t>
            </a:r>
          </a:p>
          <a:p>
            <a:pPr marL="0" marR="0" lvl="0" indent="0" algn="ctr" rtl="0">
              <a:lnSpc>
                <a:spcPct val="90000"/>
              </a:lnSpc>
              <a:spcBef>
                <a:spcPts val="940"/>
              </a:spcBef>
              <a:spcAft>
                <a:spcPts val="0"/>
              </a:spcAft>
              <a:buClr>
                <a:schemeClr val="lt2"/>
              </a:buClr>
              <a:buSzPct val="25000"/>
              <a:buFont typeface="Arial"/>
              <a:buNone/>
            </a:pPr>
            <a:endParaRPr sz="1700" b="1" i="0" u="none" strike="noStrike" cap="none">
              <a:solidFill>
                <a:schemeClr val="lt2"/>
              </a:solidFill>
              <a:latin typeface="Avenir"/>
              <a:ea typeface="Avenir"/>
              <a:cs typeface="Avenir"/>
              <a:sym typeface="Avenir"/>
            </a:endParaRPr>
          </a:p>
        </p:txBody>
      </p:sp>
      <p:sp>
        <p:nvSpPr>
          <p:cNvPr id="92" name="Shape 92"/>
          <p:cNvSpPr txBox="1">
            <a:spLocks noGrp="1"/>
          </p:cNvSpPr>
          <p:nvPr>
            <p:ph type="ctrTitle"/>
          </p:nvPr>
        </p:nvSpPr>
        <p:spPr>
          <a:xfrm>
            <a:off x="685800" y="2007888"/>
            <a:ext cx="7772400" cy="1470024"/>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Avenir"/>
              <a:buNone/>
            </a:pPr>
            <a:r>
              <a:rPr lang="en-US" sz="5940" b="1" i="0" u="none" strike="noStrike" cap="none">
                <a:solidFill>
                  <a:schemeClr val="lt1"/>
                </a:solidFill>
                <a:latin typeface="Avenir"/>
                <a:ea typeface="Avenir"/>
                <a:cs typeface="Avenir"/>
                <a:sym typeface="Avenir"/>
              </a:rPr>
              <a:t>THE CONNECTION PROJECT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09600" y="274637"/>
            <a:ext cx="7924799" cy="958261"/>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Avenir"/>
              <a:buNone/>
            </a:pPr>
            <a:r>
              <a:rPr lang="en-US" sz="2800">
                <a:latin typeface="Avenir"/>
                <a:ea typeface="Avenir"/>
                <a:cs typeface="Avenir"/>
                <a:sym typeface="Avenir"/>
              </a:rPr>
              <a:t>For</a:t>
            </a:r>
            <a:r>
              <a:rPr lang="en-US" sz="2800" b="0" i="0" u="none" strike="noStrike" cap="none">
                <a:solidFill>
                  <a:schemeClr val="lt1"/>
                </a:solidFill>
                <a:latin typeface="Avenir"/>
                <a:ea typeface="Avenir"/>
                <a:cs typeface="Avenir"/>
                <a:sym typeface="Avenir"/>
              </a:rPr>
              <a:t> 2-5 YEAR OLDS…</a:t>
            </a:r>
          </a:p>
        </p:txBody>
      </p:sp>
      <p:sp>
        <p:nvSpPr>
          <p:cNvPr id="146" name="Shape 146"/>
          <p:cNvSpPr txBox="1">
            <a:spLocks noGrp="1"/>
          </p:cNvSpPr>
          <p:nvPr>
            <p:ph type="body" idx="1"/>
          </p:nvPr>
        </p:nvSpPr>
        <p:spPr>
          <a:xfrm>
            <a:off x="609600" y="1613042"/>
            <a:ext cx="7924799" cy="401719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01551"/>
              <a:buFont typeface="Arial"/>
              <a:buChar char="•"/>
            </a:pPr>
            <a:r>
              <a:rPr lang="en-US" sz="2945" b="0" i="0" u="none" strike="noStrike" cap="none">
                <a:solidFill>
                  <a:srgbClr val="FFFFFF"/>
                </a:solidFill>
                <a:latin typeface="Avenir"/>
                <a:ea typeface="Avenir"/>
                <a:cs typeface="Avenir"/>
                <a:sym typeface="Avenir"/>
              </a:rPr>
              <a:t>More can play a computer game than can ride a bike.  </a:t>
            </a:r>
          </a:p>
          <a:p>
            <a:pPr marL="342900" marR="0" lvl="0" indent="-342900" algn="l" rtl="0">
              <a:lnSpc>
                <a:spcPct val="100000"/>
              </a:lnSpc>
              <a:spcBef>
                <a:spcPts val="1189"/>
              </a:spcBef>
              <a:spcAft>
                <a:spcPts val="0"/>
              </a:spcAft>
              <a:buClr>
                <a:schemeClr val="lt2"/>
              </a:buClr>
              <a:buSzPct val="101551"/>
              <a:buFont typeface="Arial"/>
              <a:buChar char="•"/>
            </a:pPr>
            <a:r>
              <a:rPr lang="en-US" sz="2945" b="0" i="0" u="none" strike="noStrike" cap="none">
                <a:solidFill>
                  <a:srgbClr val="FFFFFF"/>
                </a:solidFill>
                <a:latin typeface="Avenir"/>
                <a:ea typeface="Avenir"/>
                <a:cs typeface="Avenir"/>
                <a:sym typeface="Avenir"/>
              </a:rPr>
              <a:t>Almost 20% can use a Smartphone application; only 9% can tie their shoes.  </a:t>
            </a:r>
          </a:p>
          <a:p>
            <a:pPr marL="342900" marR="0" lvl="0" indent="-342900" algn="l" rtl="0">
              <a:lnSpc>
                <a:spcPct val="100000"/>
              </a:lnSpc>
              <a:spcBef>
                <a:spcPts val="1189"/>
              </a:spcBef>
              <a:spcAft>
                <a:spcPts val="0"/>
              </a:spcAft>
              <a:buClr>
                <a:schemeClr val="lt2"/>
              </a:buClr>
              <a:buSzPct val="101551"/>
              <a:buFont typeface="Arial"/>
              <a:buChar char="•"/>
            </a:pPr>
            <a:r>
              <a:rPr lang="en-US" sz="2945" b="0" i="0" u="none" strike="noStrike" cap="none">
                <a:solidFill>
                  <a:srgbClr val="FFFFFF"/>
                </a:solidFill>
                <a:latin typeface="Avenir"/>
                <a:ea typeface="Avenir"/>
                <a:cs typeface="Avenir"/>
                <a:sym typeface="Avenir"/>
              </a:rPr>
              <a:t>More young children can open a web browser than can swim.</a:t>
            </a:r>
          </a:p>
          <a:p>
            <a:pPr marL="342900" marR="0" lvl="0" indent="-342900" algn="l" rtl="0">
              <a:lnSpc>
                <a:spcPct val="80000"/>
              </a:lnSpc>
              <a:spcBef>
                <a:spcPts val="879"/>
              </a:spcBef>
              <a:spcAft>
                <a:spcPts val="0"/>
              </a:spcAft>
              <a:buClr>
                <a:schemeClr val="lt2"/>
              </a:buClr>
              <a:buSzPct val="99642"/>
              <a:buFont typeface="Arial"/>
              <a:buNone/>
            </a:pPr>
            <a:endParaRPr sz="1395" b="0" i="0" u="none" strike="noStrike" cap="none">
              <a:solidFill>
                <a:srgbClr val="FFFFFF"/>
              </a:solidFill>
              <a:latin typeface="Avenir"/>
              <a:ea typeface="Avenir"/>
              <a:cs typeface="Avenir"/>
              <a:sym typeface="Avenir"/>
            </a:endParaRPr>
          </a:p>
          <a:p>
            <a:pPr marL="0" marR="0" lvl="0" indent="0" algn="l" rtl="0">
              <a:lnSpc>
                <a:spcPct val="80000"/>
              </a:lnSpc>
              <a:spcBef>
                <a:spcPts val="832"/>
              </a:spcBef>
              <a:spcAft>
                <a:spcPts val="0"/>
              </a:spcAft>
              <a:buClr>
                <a:schemeClr val="lt2"/>
              </a:buClr>
              <a:buSzPct val="25000"/>
              <a:buFont typeface="Arial"/>
              <a:buNone/>
            </a:pPr>
            <a:endParaRPr sz="1162" b="0" i="1" u="none" strike="noStrike" cap="none">
              <a:solidFill>
                <a:schemeClr val="lt1"/>
              </a:solidFill>
              <a:latin typeface="Avenir"/>
              <a:ea typeface="Avenir"/>
              <a:cs typeface="Avenir"/>
              <a:sym typeface="Avenir"/>
            </a:endParaRPr>
          </a:p>
          <a:p>
            <a:pPr marL="0" marR="0" lvl="0" indent="0" algn="l" rtl="0">
              <a:lnSpc>
                <a:spcPct val="80000"/>
              </a:lnSpc>
              <a:spcBef>
                <a:spcPts val="879"/>
              </a:spcBef>
              <a:spcAft>
                <a:spcPts val="0"/>
              </a:spcAft>
              <a:buClr>
                <a:schemeClr val="lt2"/>
              </a:buClr>
              <a:buSzPct val="25000"/>
              <a:buFont typeface="Arial"/>
              <a:buNone/>
            </a:pPr>
            <a:r>
              <a:rPr lang="en-US" sz="1085" b="0" i="1" u="none" strike="noStrike" cap="none">
                <a:solidFill>
                  <a:schemeClr val="lt1"/>
                </a:solidFill>
                <a:latin typeface="Avenir"/>
                <a:ea typeface="Avenir"/>
                <a:cs typeface="Avenir"/>
                <a:sym typeface="Avenir"/>
              </a:rPr>
              <a:t>Source: </a:t>
            </a:r>
            <a:r>
              <a:rPr lang="en-US" sz="1085" b="0" i="0" u="none" strike="noStrike" cap="none">
                <a:solidFill>
                  <a:schemeClr val="lt1"/>
                </a:solidFill>
                <a:latin typeface="Avenir"/>
                <a:ea typeface="Avenir"/>
                <a:cs typeface="Avenir"/>
                <a:sym typeface="Avenir"/>
              </a:rPr>
              <a:t>AVG, Internet Security Company, 2014</a:t>
            </a:r>
            <a:r>
              <a:rPr lang="en-US" sz="1395" b="0" i="0" u="none" strike="noStrike" cap="none">
                <a:solidFill>
                  <a:schemeClr val="lt1"/>
                </a:solidFill>
                <a:latin typeface="Avenir"/>
                <a:ea typeface="Avenir"/>
                <a:cs typeface="Avenir"/>
                <a:sym typeface="Avenir"/>
              </a:rPr>
              <a:t>	</a:t>
            </a:r>
          </a:p>
          <a:p>
            <a:pPr marL="342900" marR="0" lvl="0" indent="-342900" algn="l" rtl="0">
              <a:lnSpc>
                <a:spcPct val="80000"/>
              </a:lnSpc>
              <a:spcBef>
                <a:spcPts val="879"/>
              </a:spcBef>
              <a:spcAft>
                <a:spcPts val="0"/>
              </a:spcAft>
              <a:buClr>
                <a:schemeClr val="lt2"/>
              </a:buClr>
              <a:buSzPct val="99642"/>
              <a:buFont typeface="Arial"/>
              <a:buNone/>
            </a:pPr>
            <a:endParaRPr sz="1395" b="0" i="0" u="none" strike="noStrike" cap="none">
              <a:solidFill>
                <a:srgbClr val="FFFFFF"/>
              </a:solidFill>
              <a:latin typeface="Avenir"/>
              <a:ea typeface="Avenir"/>
              <a:cs typeface="Avenir"/>
              <a:sym typeface="Avenir"/>
            </a:endParaRPr>
          </a:p>
          <a:p>
            <a:pPr marL="342900" marR="0" lvl="0" indent="-342900" algn="l" rtl="0">
              <a:lnSpc>
                <a:spcPct val="80000"/>
              </a:lnSpc>
              <a:spcBef>
                <a:spcPts val="863"/>
              </a:spcBef>
              <a:spcAft>
                <a:spcPts val="0"/>
              </a:spcAft>
              <a:buClr>
                <a:schemeClr val="lt2"/>
              </a:buClr>
              <a:buSzPct val="101307"/>
              <a:buFont typeface="Arial"/>
              <a:buNone/>
            </a:pPr>
            <a:endParaRPr sz="1317" b="0" i="0" u="none" strike="noStrike" cap="none">
              <a:solidFill>
                <a:schemeClr val="lt1"/>
              </a:solidFill>
              <a:latin typeface="Avenir"/>
              <a:ea typeface="Avenir"/>
              <a:cs typeface="Avenir"/>
              <a:sym typeface="Avenir"/>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09600" y="419604"/>
            <a:ext cx="7924799" cy="1143000"/>
          </a:xfrm>
          <a:prstGeom prst="rect">
            <a:avLst/>
          </a:prstGeom>
          <a:noFill/>
          <a:ln>
            <a:noFill/>
          </a:ln>
        </p:spPr>
        <p:txBody>
          <a:bodyPr lIns="91425" tIns="45700" rIns="91425" bIns="45700" anchor="b" anchorCtr="0">
            <a:noAutofit/>
          </a:bodyPr>
          <a:lstStyle/>
          <a:p>
            <a:pPr marL="25400" marR="0" lvl="0" indent="0" algn="l" rtl="0">
              <a:lnSpc>
                <a:spcPct val="115000"/>
              </a:lnSpc>
              <a:spcBef>
                <a:spcPts val="0"/>
              </a:spcBef>
              <a:buClr>
                <a:schemeClr val="lt1"/>
              </a:buClr>
              <a:buSzPct val="25000"/>
              <a:buFont typeface="Avenir"/>
              <a:buNone/>
            </a:pPr>
            <a:r>
              <a:rPr lang="en-US" sz="3200">
                <a:latin typeface="Avenir"/>
                <a:ea typeface="Avenir"/>
                <a:cs typeface="Avenir"/>
                <a:sym typeface="Avenir"/>
              </a:rPr>
              <a:t>For</a:t>
            </a:r>
            <a:r>
              <a:rPr lang="en-US" sz="3200" b="0" i="0" u="none" strike="noStrike" cap="none">
                <a:solidFill>
                  <a:schemeClr val="lt1"/>
                </a:solidFill>
                <a:latin typeface="Avenir"/>
                <a:ea typeface="Avenir"/>
                <a:cs typeface="Avenir"/>
                <a:sym typeface="Avenir"/>
              </a:rPr>
              <a:t> 8- TO 18-YEAR-OLDS* </a:t>
            </a:r>
          </a:p>
        </p:txBody>
      </p:sp>
      <p:sp>
        <p:nvSpPr>
          <p:cNvPr id="152" name="Shape 152"/>
          <p:cNvSpPr txBox="1">
            <a:spLocks noGrp="1"/>
          </p:cNvSpPr>
          <p:nvPr>
            <p:ph type="body" idx="1"/>
          </p:nvPr>
        </p:nvSpPr>
        <p:spPr>
          <a:xfrm>
            <a:off x="385011" y="1984916"/>
            <a:ext cx="8301788" cy="3898524"/>
          </a:xfrm>
          <a:prstGeom prst="rect">
            <a:avLst/>
          </a:prstGeom>
          <a:noFill/>
          <a:ln>
            <a:noFill/>
          </a:ln>
        </p:spPr>
        <p:txBody>
          <a:bodyPr lIns="91425" tIns="45700" rIns="91425" bIns="45700" anchor="t" anchorCtr="0">
            <a:noAutofit/>
          </a:bodyPr>
          <a:lstStyle/>
          <a:p>
            <a:pPr marL="482600" marR="0" lvl="0" indent="-457200" algn="l" rtl="0">
              <a:lnSpc>
                <a:spcPct val="95000"/>
              </a:lnSpc>
              <a:spcBef>
                <a:spcPts val="0"/>
              </a:spcBef>
              <a:spcAft>
                <a:spcPts val="0"/>
              </a:spcAft>
              <a:buClr>
                <a:schemeClr val="lt2"/>
              </a:buClr>
              <a:buSzPct val="100937"/>
              <a:buFont typeface="Arial"/>
              <a:buChar char="•"/>
            </a:pPr>
            <a:r>
              <a:rPr lang="en-US" sz="3230" b="0" i="0" u="none" strike="noStrike" cap="none">
                <a:solidFill>
                  <a:schemeClr val="lt1"/>
                </a:solidFill>
                <a:latin typeface="Avenir"/>
                <a:ea typeface="Avenir"/>
                <a:cs typeface="Avenir"/>
                <a:sym typeface="Avenir"/>
              </a:rPr>
              <a:t>Consume over </a:t>
            </a:r>
            <a:r>
              <a:rPr lang="en-US" sz="3230" b="0" i="0" u="none" strike="noStrike" cap="none">
                <a:solidFill>
                  <a:schemeClr val="lt2"/>
                </a:solidFill>
                <a:latin typeface="Avenir"/>
                <a:ea typeface="Avenir"/>
                <a:cs typeface="Avenir"/>
                <a:sym typeface="Avenir"/>
              </a:rPr>
              <a:t>7 hours of screen media per day</a:t>
            </a:r>
            <a:r>
              <a:rPr lang="en-US" sz="3230" b="0" i="0" u="none" strike="noStrike" cap="none">
                <a:solidFill>
                  <a:schemeClr val="lt1"/>
                </a:solidFill>
                <a:latin typeface="Avenir"/>
                <a:ea typeface="Avenir"/>
                <a:cs typeface="Avenir"/>
                <a:sym typeface="Avenir"/>
              </a:rPr>
              <a:t> </a:t>
            </a:r>
            <a:r>
              <a:rPr lang="en-US" sz="3230" b="0" i="1" u="none" strike="noStrike" cap="none">
                <a:solidFill>
                  <a:schemeClr val="lt1"/>
                </a:solidFill>
                <a:latin typeface="Avenir"/>
                <a:ea typeface="Avenir"/>
                <a:cs typeface="Avenir"/>
                <a:sym typeface="Avenir"/>
              </a:rPr>
              <a:t>(a 2.5 hour increase in 10 years)</a:t>
            </a:r>
          </a:p>
          <a:p>
            <a:pPr marL="482600" marR="0" lvl="0" indent="-457200" algn="l" rtl="0">
              <a:lnSpc>
                <a:spcPct val="95000"/>
              </a:lnSpc>
              <a:spcBef>
                <a:spcPts val="1400"/>
              </a:spcBef>
              <a:spcAft>
                <a:spcPts val="0"/>
              </a:spcAft>
              <a:buClr>
                <a:schemeClr val="lt2"/>
              </a:buClr>
              <a:buSzPct val="100937"/>
              <a:buFont typeface="Arial"/>
              <a:buChar char="•"/>
            </a:pPr>
            <a:r>
              <a:rPr lang="en-US" sz="3230" b="0" i="0" u="none" strike="noStrike" cap="none">
                <a:solidFill>
                  <a:schemeClr val="lt1"/>
                </a:solidFill>
                <a:latin typeface="Avenir"/>
                <a:ea typeface="Avenir"/>
                <a:cs typeface="Avenir"/>
                <a:sym typeface="Avenir"/>
              </a:rPr>
              <a:t>Screen time can be </a:t>
            </a:r>
            <a:r>
              <a:rPr lang="en-US" sz="3230" b="0" i="0" u="none" strike="noStrike" cap="none">
                <a:solidFill>
                  <a:schemeClr val="lt2"/>
                </a:solidFill>
                <a:latin typeface="Avenir"/>
                <a:ea typeface="Avenir"/>
                <a:cs typeface="Avenir"/>
                <a:sym typeface="Avenir"/>
              </a:rPr>
              <a:t>habit-forming</a:t>
            </a:r>
            <a:r>
              <a:rPr lang="en-US" sz="3230" b="0" i="0" u="none" strike="noStrike" cap="none">
                <a:solidFill>
                  <a:schemeClr val="lt1"/>
                </a:solidFill>
                <a:latin typeface="Avenir"/>
                <a:ea typeface="Avenir"/>
                <a:cs typeface="Avenir"/>
                <a:sym typeface="Avenir"/>
              </a:rPr>
              <a:t>.</a:t>
            </a:r>
          </a:p>
          <a:p>
            <a:pPr marL="482600" marR="0" lvl="0" indent="-457200" algn="l" rtl="0">
              <a:lnSpc>
                <a:spcPct val="95000"/>
              </a:lnSpc>
              <a:spcBef>
                <a:spcPts val="1400"/>
              </a:spcBef>
              <a:spcAft>
                <a:spcPts val="0"/>
              </a:spcAft>
              <a:buClr>
                <a:schemeClr val="lt2"/>
              </a:buClr>
              <a:buSzPct val="100937"/>
              <a:buFont typeface="Arial"/>
              <a:buChar char="•"/>
            </a:pPr>
            <a:r>
              <a:rPr lang="en-US" sz="3230" b="0" i="0" u="none" strike="noStrike" cap="none">
                <a:solidFill>
                  <a:schemeClr val="lt1"/>
                </a:solidFill>
                <a:latin typeface="Avenir"/>
                <a:ea typeface="Avenir"/>
                <a:cs typeface="Avenir"/>
                <a:sym typeface="Avenir"/>
              </a:rPr>
              <a:t>Screen time is linked to </a:t>
            </a:r>
            <a:r>
              <a:rPr lang="en-US" sz="3230" b="0" i="0" u="none" strike="noStrike" cap="none">
                <a:solidFill>
                  <a:schemeClr val="lt2"/>
                </a:solidFill>
                <a:latin typeface="Avenir"/>
                <a:ea typeface="Avenir"/>
                <a:cs typeface="Avenir"/>
                <a:sym typeface="Avenir"/>
              </a:rPr>
              <a:t>sleep disturbance</a:t>
            </a:r>
            <a:r>
              <a:rPr lang="en-US" sz="3230" b="0" i="0" u="none" strike="noStrike" cap="none">
                <a:solidFill>
                  <a:schemeClr val="lt1"/>
                </a:solidFill>
                <a:latin typeface="Avenir"/>
                <a:ea typeface="Avenir"/>
                <a:cs typeface="Avenir"/>
                <a:sym typeface="Avenir"/>
              </a:rPr>
              <a:t>.</a:t>
            </a:r>
          </a:p>
          <a:p>
            <a:pPr marL="482600" marR="0" lvl="0" indent="-457200" algn="l" rtl="0">
              <a:lnSpc>
                <a:spcPct val="95000"/>
              </a:lnSpc>
              <a:spcBef>
                <a:spcPts val="1400"/>
              </a:spcBef>
              <a:spcAft>
                <a:spcPts val="0"/>
              </a:spcAft>
              <a:buClr>
                <a:schemeClr val="dk1"/>
              </a:buClr>
              <a:buSzPct val="99166"/>
              <a:buFont typeface="Arial"/>
              <a:buNone/>
            </a:pPr>
            <a:endParaRPr sz="1190" b="1" i="0" u="none" strike="noStrike" cap="none">
              <a:solidFill>
                <a:schemeClr val="lt1"/>
              </a:solidFill>
              <a:latin typeface="Avenir"/>
              <a:ea typeface="Avenir"/>
              <a:cs typeface="Avenir"/>
              <a:sym typeface="Avenir"/>
            </a:endParaRPr>
          </a:p>
          <a:p>
            <a:pPr marL="342900" marR="0" lvl="0" indent="-342900" algn="l" rtl="0">
              <a:lnSpc>
                <a:spcPct val="80000"/>
              </a:lnSpc>
              <a:spcBef>
                <a:spcPts val="600"/>
              </a:spcBef>
              <a:spcAft>
                <a:spcPts val="0"/>
              </a:spcAft>
              <a:buClr>
                <a:schemeClr val="lt2"/>
              </a:buClr>
              <a:buSzPct val="25000"/>
              <a:buFont typeface="Arial"/>
              <a:buNone/>
            </a:pPr>
            <a:endParaRPr sz="1445" b="1" i="0" u="none" strike="noStrike" cap="none">
              <a:solidFill>
                <a:schemeClr val="lt1"/>
              </a:solidFill>
              <a:latin typeface="Avenir"/>
              <a:ea typeface="Avenir"/>
              <a:cs typeface="Avenir"/>
              <a:sym typeface="Avenir"/>
            </a:endParaRPr>
          </a:p>
          <a:p>
            <a:pPr marL="342900" marR="0" lvl="0" indent="-342900" algn="l" rtl="0">
              <a:lnSpc>
                <a:spcPct val="80000"/>
              </a:lnSpc>
              <a:spcBef>
                <a:spcPts val="600"/>
              </a:spcBef>
              <a:spcAft>
                <a:spcPts val="0"/>
              </a:spcAft>
              <a:buClr>
                <a:schemeClr val="lt2"/>
              </a:buClr>
              <a:buSzPct val="25000"/>
              <a:buFont typeface="Arial"/>
              <a:buNone/>
            </a:pPr>
            <a:endParaRPr sz="1445" b="1" i="0" u="none" strike="noStrike" cap="none">
              <a:solidFill>
                <a:schemeClr val="lt1"/>
              </a:solidFill>
              <a:latin typeface="Avenir"/>
              <a:ea typeface="Avenir"/>
              <a:cs typeface="Avenir"/>
              <a:sym typeface="Avenir"/>
            </a:endParaRPr>
          </a:p>
          <a:p>
            <a:pPr marL="342900" marR="0" lvl="0" indent="-342900" algn="r" rtl="0">
              <a:lnSpc>
                <a:spcPct val="95000"/>
              </a:lnSpc>
              <a:spcBef>
                <a:spcPts val="600"/>
              </a:spcBef>
              <a:spcAft>
                <a:spcPts val="0"/>
              </a:spcAft>
              <a:buClr>
                <a:schemeClr val="dk1"/>
              </a:buClr>
              <a:buSzPct val="25000"/>
              <a:buFont typeface="Arial"/>
              <a:buNone/>
            </a:pPr>
            <a:r>
              <a:rPr lang="en-US" sz="935" b="1" i="1" u="none" strike="noStrike" cap="none">
                <a:solidFill>
                  <a:schemeClr val="lt1"/>
                </a:solidFill>
                <a:latin typeface="Avenir"/>
                <a:ea typeface="Avenir"/>
                <a:cs typeface="Avenir"/>
                <a:sym typeface="Avenir"/>
              </a:rPr>
              <a:t>Source: </a:t>
            </a:r>
            <a:r>
              <a:rPr lang="en-US" sz="935" b="1" i="0" u="none" strike="noStrike" cap="none">
                <a:solidFill>
                  <a:schemeClr val="lt1"/>
                </a:solidFill>
                <a:latin typeface="Avenir"/>
                <a:ea typeface="Avenir"/>
                <a:cs typeface="Avenir"/>
                <a:sym typeface="Avenir"/>
              </a:rPr>
              <a:t>Campaign for a Commercial Free Childhood</a:t>
            </a:r>
          </a:p>
          <a:p>
            <a:pPr marL="342900" marR="0" lvl="0" indent="-342900" algn="l" rtl="0">
              <a:lnSpc>
                <a:spcPct val="80000"/>
              </a:lnSpc>
              <a:spcBef>
                <a:spcPts val="889"/>
              </a:spcBef>
              <a:spcAft>
                <a:spcPts val="0"/>
              </a:spcAft>
              <a:buClr>
                <a:schemeClr val="lt2"/>
              </a:buClr>
              <a:buSzPct val="103214"/>
              <a:buFont typeface="Arial"/>
              <a:buNone/>
            </a:pPr>
            <a:endParaRPr sz="1445" b="0" i="0" u="none" strike="noStrike" cap="none">
              <a:solidFill>
                <a:schemeClr val="lt1"/>
              </a:solidFill>
              <a:latin typeface="Avenir"/>
              <a:ea typeface="Avenir"/>
              <a:cs typeface="Avenir"/>
              <a:sym typeface="Avenir"/>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descr="teen driving.jpeg"/>
          <p:cNvPicPr preferRelativeResize="0"/>
          <p:nvPr/>
        </p:nvPicPr>
        <p:blipFill rotWithShape="1">
          <a:blip r:embed="rId3">
            <a:alphaModFix/>
          </a:blip>
          <a:srcRect/>
          <a:stretch/>
        </p:blipFill>
        <p:spPr>
          <a:xfrm>
            <a:off x="2116505" y="1667932"/>
            <a:ext cx="4745728" cy="315806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449725" y="449225"/>
            <a:ext cx="8262600" cy="5497500"/>
          </a:xfrm>
          <a:prstGeom prst="rect">
            <a:avLst/>
          </a:prstGeom>
        </p:spPr>
        <p:txBody>
          <a:bodyPr lIns="91425" tIns="91425" rIns="91425" bIns="91425" anchor="t" anchorCtr="0">
            <a:noAutofit/>
          </a:bodyPr>
          <a:lstStyle/>
          <a:p>
            <a:pPr marL="107950" lvl="0" indent="0" algn="l" rtl="0">
              <a:lnSpc>
                <a:spcPct val="115000"/>
              </a:lnSpc>
              <a:spcBef>
                <a:spcPts val="0"/>
              </a:spcBef>
              <a:buNone/>
            </a:pPr>
            <a:endParaRPr sz="1000">
              <a:latin typeface="Avenir"/>
              <a:ea typeface="Avenir"/>
              <a:cs typeface="Avenir"/>
              <a:sym typeface="Avenir"/>
            </a:endParaRPr>
          </a:p>
          <a:p>
            <a:pPr marL="107950" lvl="0" indent="0" algn="l" rtl="0">
              <a:lnSpc>
                <a:spcPct val="115000"/>
              </a:lnSpc>
              <a:spcBef>
                <a:spcPts val="0"/>
              </a:spcBef>
              <a:buNone/>
            </a:pPr>
            <a:endParaRPr sz="1000">
              <a:latin typeface="Avenir"/>
              <a:ea typeface="Avenir"/>
              <a:cs typeface="Avenir"/>
              <a:sym typeface="Avenir"/>
            </a:endParaRPr>
          </a:p>
          <a:p>
            <a:pPr marL="0" lvl="0" indent="0" algn="ctr" rtl="0">
              <a:lnSpc>
                <a:spcPct val="115000"/>
              </a:lnSpc>
              <a:spcBef>
                <a:spcPts val="0"/>
              </a:spcBef>
              <a:buNone/>
            </a:pPr>
            <a:r>
              <a:rPr lang="en-US" sz="7200">
                <a:solidFill>
                  <a:schemeClr val="lt2"/>
                </a:solidFill>
                <a:latin typeface="Avenir"/>
                <a:ea typeface="Avenir"/>
                <a:cs typeface="Avenir"/>
                <a:sym typeface="Avenir"/>
              </a:rPr>
              <a:t>25,000 ads</a:t>
            </a:r>
          </a:p>
          <a:p>
            <a:pPr lvl="0" algn="ctr" rtl="0">
              <a:lnSpc>
                <a:spcPct val="115000"/>
              </a:lnSpc>
              <a:spcBef>
                <a:spcPts val="0"/>
              </a:spcBef>
              <a:buNone/>
            </a:pPr>
            <a:endParaRPr sz="7200">
              <a:solidFill>
                <a:schemeClr val="lt2"/>
              </a:solidFill>
              <a:latin typeface="Avenir"/>
              <a:ea typeface="Avenir"/>
              <a:cs typeface="Avenir"/>
              <a:sym typeface="Avenir"/>
            </a:endParaRPr>
          </a:p>
          <a:p>
            <a:pPr lvl="0" algn="ctr" rtl="0">
              <a:lnSpc>
                <a:spcPct val="115000"/>
              </a:lnSpc>
              <a:spcBef>
                <a:spcPts val="0"/>
              </a:spcBef>
              <a:buNone/>
            </a:pPr>
            <a:r>
              <a:rPr lang="en-US" sz="7200">
                <a:solidFill>
                  <a:schemeClr val="lt2"/>
                </a:solidFill>
                <a:latin typeface="Avenir"/>
                <a:ea typeface="Avenir"/>
                <a:cs typeface="Avenir"/>
                <a:sym typeface="Avenir"/>
              </a:rPr>
              <a:t>$17 billion</a:t>
            </a:r>
          </a:p>
          <a:p>
            <a:pPr lvl="0" algn="ctr">
              <a:lnSpc>
                <a:spcPct val="115000"/>
              </a:lnSpc>
              <a:spcBef>
                <a:spcPts val="0"/>
              </a:spcBef>
              <a:buNone/>
            </a:pPr>
            <a:endParaRPr sz="7200">
              <a:latin typeface="Avenir"/>
              <a:ea typeface="Avenir"/>
              <a:cs typeface="Avenir"/>
              <a:sym typeface="Avenir"/>
            </a:endParaRPr>
          </a:p>
        </p:txBody>
      </p:sp>
      <p:sp>
        <p:nvSpPr>
          <p:cNvPr id="165" name="Shape 165"/>
          <p:cNvSpPr txBox="1"/>
          <p:nvPr/>
        </p:nvSpPr>
        <p:spPr>
          <a:xfrm>
            <a:off x="1515100" y="6230125"/>
            <a:ext cx="5748000" cy="303900"/>
          </a:xfrm>
          <a:prstGeom prst="rect">
            <a:avLst/>
          </a:prstGeom>
          <a:noFill/>
          <a:ln>
            <a:noFill/>
          </a:ln>
        </p:spPr>
        <p:txBody>
          <a:bodyPr lIns="91425" tIns="91425" rIns="91425" bIns="91425" anchor="t" anchorCtr="0">
            <a:noAutofit/>
          </a:bodyPr>
          <a:lstStyle/>
          <a:p>
            <a:pPr marL="914400" lvl="0" indent="457200">
              <a:spcBef>
                <a:spcPts val="0"/>
              </a:spcBef>
              <a:buNone/>
            </a:pPr>
            <a:r>
              <a:rPr lang="en-US" sz="1000">
                <a:solidFill>
                  <a:schemeClr val="lt1"/>
                </a:solidFill>
              </a:rPr>
              <a:t>Source: </a:t>
            </a:r>
            <a:r>
              <a:rPr lang="en-US" sz="1000" i="1">
                <a:solidFill>
                  <a:schemeClr val="lt1"/>
                </a:solidFill>
              </a:rPr>
              <a:t>Campaign for a Commercial-Free Childhood</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49725" y="449225"/>
            <a:ext cx="8262600" cy="5497500"/>
          </a:xfrm>
          <a:prstGeom prst="rect">
            <a:avLst/>
          </a:prstGeom>
        </p:spPr>
        <p:txBody>
          <a:bodyPr lIns="91425" tIns="91425" rIns="91425" bIns="91425" anchor="t" anchorCtr="0">
            <a:noAutofit/>
          </a:bodyPr>
          <a:lstStyle/>
          <a:p>
            <a:pPr marL="0" lvl="0" indent="-69850" algn="ctr" rtl="0">
              <a:lnSpc>
                <a:spcPct val="115000"/>
              </a:lnSpc>
              <a:spcBef>
                <a:spcPts val="2000"/>
              </a:spcBef>
              <a:spcAft>
                <a:spcPts val="0"/>
              </a:spcAft>
              <a:buClr>
                <a:schemeClr val="dk1"/>
              </a:buClr>
              <a:buSzPct val="30555"/>
              <a:buFont typeface="Arial"/>
              <a:buNone/>
            </a:pPr>
            <a:r>
              <a:rPr lang="en-US" sz="3600">
                <a:latin typeface="Avenir"/>
                <a:ea typeface="Avenir"/>
                <a:cs typeface="Avenir"/>
                <a:sym typeface="Avenir"/>
              </a:rPr>
              <a:t>According to the American Psychological Association (APA), children under the age of 8 are </a:t>
            </a:r>
            <a:r>
              <a:rPr lang="en-US" sz="3600" b="1">
                <a:solidFill>
                  <a:schemeClr val="lt2"/>
                </a:solidFill>
                <a:latin typeface="Avenir"/>
                <a:ea typeface="Avenir"/>
                <a:cs typeface="Avenir"/>
                <a:sym typeface="Avenir"/>
              </a:rPr>
              <a:t>unable to critically comprehend televised advertising messages</a:t>
            </a:r>
            <a:r>
              <a:rPr lang="en-US" sz="3600" b="1">
                <a:latin typeface="Avenir"/>
                <a:ea typeface="Avenir"/>
                <a:cs typeface="Avenir"/>
                <a:sym typeface="Avenir"/>
              </a:rPr>
              <a:t> and are prone to </a:t>
            </a:r>
            <a:r>
              <a:rPr lang="en-US" sz="3600" b="1">
                <a:solidFill>
                  <a:schemeClr val="lt2"/>
                </a:solidFill>
                <a:latin typeface="Avenir"/>
                <a:ea typeface="Avenir"/>
                <a:cs typeface="Avenir"/>
                <a:sym typeface="Avenir"/>
              </a:rPr>
              <a:t>accept advertiser messages as truthful, accurate, and unbiased</a:t>
            </a:r>
            <a:r>
              <a:rPr lang="en-US" sz="3600" b="1">
                <a:latin typeface="Avenir"/>
                <a:ea typeface="Avenir"/>
                <a:cs typeface="Avenir"/>
                <a:sym typeface="Avenir"/>
              </a:rPr>
              <a:t>.</a:t>
            </a:r>
          </a:p>
          <a:p>
            <a:pPr lvl="0" algn="ctr" rtl="0">
              <a:lnSpc>
                <a:spcPct val="115000"/>
              </a:lnSpc>
              <a:spcBef>
                <a:spcPts val="0"/>
              </a:spcBef>
              <a:buNone/>
            </a:pPr>
            <a:endParaRPr sz="4000">
              <a:latin typeface="Avenir"/>
              <a:ea typeface="Avenir"/>
              <a:cs typeface="Avenir"/>
              <a:sym typeface="Avenir"/>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09600" y="274637"/>
            <a:ext cx="7924799"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Avenir"/>
              <a:buNone/>
            </a:pPr>
            <a:r>
              <a:rPr lang="en-US" sz="3200" b="0" i="0" u="none" strike="noStrike" cap="none">
                <a:solidFill>
                  <a:schemeClr val="lt1"/>
                </a:solidFill>
                <a:latin typeface="Avenir"/>
                <a:ea typeface="Avenir"/>
                <a:cs typeface="Avenir"/>
                <a:sym typeface="Avenir"/>
              </a:rPr>
              <a:t>THE VALUE OF TECHNOLOGY</a:t>
            </a:r>
          </a:p>
        </p:txBody>
      </p:sp>
      <p:pic>
        <p:nvPicPr>
          <p:cNvPr id="178" name="Shape 178"/>
          <p:cNvPicPr preferRelativeResize="0"/>
          <p:nvPr/>
        </p:nvPicPr>
        <p:blipFill rotWithShape="1">
          <a:blip r:embed="rId3">
            <a:alphaModFix/>
          </a:blip>
          <a:srcRect/>
          <a:stretch/>
        </p:blipFill>
        <p:spPr>
          <a:xfrm>
            <a:off x="1083613" y="1732547"/>
            <a:ext cx="7265529" cy="3523782"/>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184" name="Shape 184"/>
          <p:cNvGrpSpPr/>
          <p:nvPr/>
        </p:nvGrpSpPr>
        <p:grpSpPr>
          <a:xfrm>
            <a:off x="2027650" y="626300"/>
            <a:ext cx="5088698" cy="5088698"/>
            <a:chOff x="1418050" y="0"/>
            <a:chExt cx="5088698" cy="5088698"/>
          </a:xfrm>
        </p:grpSpPr>
        <p:sp>
          <p:nvSpPr>
            <p:cNvPr id="185" name="Shape 185"/>
            <p:cNvSpPr/>
            <p:nvPr/>
          </p:nvSpPr>
          <p:spPr>
            <a:xfrm>
              <a:off x="1418050" y="0"/>
              <a:ext cx="5088698" cy="5088698"/>
            </a:xfrm>
            <a:prstGeom prst="diamond">
              <a:avLst/>
            </a:prstGeom>
            <a:solidFill>
              <a:srgbClr val="D7DDE2"/>
            </a:solidFill>
            <a:ln>
              <a:noFill/>
            </a:ln>
            <a:effectLst>
              <a:outerShdw blurRad="50799" dist="42923" dir="5400000"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186" name="Shape 186"/>
            <p:cNvSpPr/>
            <p:nvPr/>
          </p:nvSpPr>
          <p:spPr>
            <a:xfrm>
              <a:off x="1901475" y="483425"/>
              <a:ext cx="1984592" cy="1984592"/>
            </a:xfrm>
            <a:prstGeom prst="roundRect">
              <a:avLst>
                <a:gd name="adj" fmla="val 16667"/>
              </a:avLst>
            </a:prstGeom>
            <a:solidFill>
              <a:schemeClr val="lt2"/>
            </a:solidFill>
            <a:ln>
              <a:noFill/>
            </a:ln>
            <a:effectLst>
              <a:outerShdw blurRad="50799" dist="42923" dir="5400000"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187" name="Shape 187"/>
            <p:cNvSpPr txBox="1"/>
            <p:nvPr/>
          </p:nvSpPr>
          <p:spPr>
            <a:xfrm>
              <a:off x="1998356" y="580306"/>
              <a:ext cx="1790831" cy="179083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chemeClr val="lt1"/>
                  </a:solidFill>
                  <a:latin typeface="Avenir"/>
                  <a:ea typeface="Avenir"/>
                  <a:cs typeface="Avenir"/>
                  <a:sym typeface="Avenir"/>
                </a:rPr>
                <a:t>Social skills</a:t>
              </a:r>
            </a:p>
          </p:txBody>
        </p:sp>
        <p:sp>
          <p:nvSpPr>
            <p:cNvPr id="188" name="Shape 188"/>
            <p:cNvSpPr/>
            <p:nvPr/>
          </p:nvSpPr>
          <p:spPr>
            <a:xfrm>
              <a:off x="4038730" y="483425"/>
              <a:ext cx="1984592" cy="1984592"/>
            </a:xfrm>
            <a:prstGeom prst="roundRect">
              <a:avLst>
                <a:gd name="adj" fmla="val 16667"/>
              </a:avLst>
            </a:prstGeom>
            <a:solidFill>
              <a:schemeClr val="lt2"/>
            </a:solidFill>
            <a:ln>
              <a:noFill/>
            </a:ln>
            <a:effectLst>
              <a:outerShdw blurRad="50799" dist="42923" dir="5400000"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189" name="Shape 189"/>
            <p:cNvSpPr txBox="1"/>
            <p:nvPr/>
          </p:nvSpPr>
          <p:spPr>
            <a:xfrm>
              <a:off x="4135610" y="580306"/>
              <a:ext cx="1790831" cy="179083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chemeClr val="lt1"/>
                  </a:solidFill>
                  <a:latin typeface="Avenir"/>
                  <a:ea typeface="Avenir"/>
                  <a:cs typeface="Avenir"/>
                  <a:sym typeface="Avenir"/>
                </a:rPr>
                <a:t>Executive Function skills</a:t>
              </a:r>
            </a:p>
          </p:txBody>
        </p:sp>
        <p:sp>
          <p:nvSpPr>
            <p:cNvPr id="190" name="Shape 190"/>
            <p:cNvSpPr/>
            <p:nvPr/>
          </p:nvSpPr>
          <p:spPr>
            <a:xfrm>
              <a:off x="1901475" y="2620678"/>
              <a:ext cx="1984592" cy="1984592"/>
            </a:xfrm>
            <a:prstGeom prst="roundRect">
              <a:avLst>
                <a:gd name="adj" fmla="val 16667"/>
              </a:avLst>
            </a:prstGeom>
            <a:solidFill>
              <a:schemeClr val="lt2"/>
            </a:solidFill>
            <a:ln>
              <a:noFill/>
            </a:ln>
            <a:effectLst>
              <a:outerShdw blurRad="50799" dist="42923" dir="5400000"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191" name="Shape 191"/>
            <p:cNvSpPr txBox="1"/>
            <p:nvPr/>
          </p:nvSpPr>
          <p:spPr>
            <a:xfrm>
              <a:off x="1998356" y="2717558"/>
              <a:ext cx="1790831" cy="179083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chemeClr val="lt1"/>
                  </a:solidFill>
                  <a:latin typeface="Avenir"/>
                  <a:ea typeface="Avenir"/>
                  <a:cs typeface="Avenir"/>
                  <a:sym typeface="Avenir"/>
                </a:rPr>
                <a:t>Dopamine</a:t>
              </a:r>
            </a:p>
          </p:txBody>
        </p:sp>
        <p:sp>
          <p:nvSpPr>
            <p:cNvPr id="192" name="Shape 192"/>
            <p:cNvSpPr/>
            <p:nvPr/>
          </p:nvSpPr>
          <p:spPr>
            <a:xfrm>
              <a:off x="4038730" y="2620678"/>
              <a:ext cx="1984592" cy="1984592"/>
            </a:xfrm>
            <a:prstGeom prst="roundRect">
              <a:avLst>
                <a:gd name="adj" fmla="val 16667"/>
              </a:avLst>
            </a:prstGeom>
            <a:solidFill>
              <a:schemeClr val="lt2"/>
            </a:solidFill>
            <a:ln>
              <a:noFill/>
            </a:ln>
            <a:effectLst>
              <a:outerShdw blurRad="50799" dist="42923" dir="5400000"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193" name="Shape 193"/>
            <p:cNvSpPr txBox="1"/>
            <p:nvPr/>
          </p:nvSpPr>
          <p:spPr>
            <a:xfrm>
              <a:off x="4135610" y="2717558"/>
              <a:ext cx="1790831" cy="179083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chemeClr val="lt1"/>
                  </a:solidFill>
                  <a:latin typeface="Avenir"/>
                  <a:ea typeface="Avenir"/>
                  <a:cs typeface="Avenir"/>
                  <a:sym typeface="Avenir"/>
                </a:rPr>
                <a:t>Instant Gratification</a:t>
              </a:r>
            </a:p>
          </p:txBody>
        </p:sp>
      </p:grpSp>
      <p:sp>
        <p:nvSpPr>
          <p:cNvPr id="194" name="Shape 194"/>
          <p:cNvSpPr/>
          <p:nvPr/>
        </p:nvSpPr>
        <p:spPr>
          <a:xfrm>
            <a:off x="4776400" y="1306100"/>
            <a:ext cx="1723200" cy="1584300"/>
          </a:xfrm>
          <a:prstGeom prst="roundRect">
            <a:avLst>
              <a:gd name="adj" fmla="val 16667"/>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2671600" y="3515000"/>
            <a:ext cx="1723200" cy="1584300"/>
          </a:xfrm>
          <a:prstGeom prst="roundRect">
            <a:avLst>
              <a:gd name="adj" fmla="val 16667"/>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a:off x="4787975" y="3491875"/>
            <a:ext cx="1723200" cy="1584300"/>
          </a:xfrm>
          <a:prstGeom prst="roundRect">
            <a:avLst>
              <a:gd name="adj" fmla="val 16667"/>
            </a:avLst>
          </a:prstGeom>
          <a:solidFill>
            <a:schemeClr val="lt2"/>
          </a:solidFill>
          <a:ln>
            <a:noFill/>
          </a:ln>
        </p:spPr>
        <p:txBody>
          <a:bodyPr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descr="evolution cartoon horsey.jpg"/>
          <p:cNvPicPr preferRelativeResize="0"/>
          <p:nvPr/>
        </p:nvPicPr>
        <p:blipFill rotWithShape="1">
          <a:blip r:embed="rId3">
            <a:alphaModFix/>
          </a:blip>
          <a:srcRect/>
          <a:stretch/>
        </p:blipFill>
        <p:spPr>
          <a:xfrm>
            <a:off x="990600" y="736600"/>
            <a:ext cx="7143749" cy="53625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descr="o-SMARTPHONE-BAD-facebook.jpg"/>
          <p:cNvPicPr preferRelativeResize="0"/>
          <p:nvPr/>
        </p:nvPicPr>
        <p:blipFill rotWithShape="1">
          <a:blip r:embed="rId3">
            <a:alphaModFix/>
          </a:blip>
          <a:srcRect/>
          <a:stretch/>
        </p:blipFill>
        <p:spPr>
          <a:xfrm>
            <a:off x="1524000" y="2084077"/>
            <a:ext cx="6096000" cy="3048000"/>
          </a:xfrm>
          <a:prstGeom prst="rect">
            <a:avLst/>
          </a:prstGeom>
          <a:noFill/>
          <a:ln>
            <a:noFill/>
          </a:ln>
        </p:spPr>
      </p:pic>
      <p:sp>
        <p:nvSpPr>
          <p:cNvPr id="208" name="Shape 208"/>
          <p:cNvSpPr txBox="1">
            <a:spLocks noGrp="1"/>
          </p:cNvSpPr>
          <p:nvPr>
            <p:ph type="title"/>
          </p:nvPr>
        </p:nvSpPr>
        <p:spPr>
          <a:xfrm>
            <a:off x="609600" y="274637"/>
            <a:ext cx="7924799"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Avenir"/>
              <a:buNone/>
            </a:pPr>
            <a:r>
              <a:rPr lang="en-US" sz="3000" b="0" i="0" u="none" strike="noStrike" cap="none">
                <a:solidFill>
                  <a:schemeClr val="lt1"/>
                </a:solidFill>
                <a:latin typeface="Avenir"/>
                <a:ea typeface="Avenir"/>
                <a:cs typeface="Avenir"/>
                <a:sym typeface="Avenir"/>
              </a:rPr>
              <a:t>IT’S NOT JUST THE KIDS…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title="Sylvie's Screen Rule for Parents">
            <a:hlinkClick r:id="rId3"/>
          </p:cNvPr>
          <p:cNvSpPr/>
          <p:nvPr/>
        </p:nvSpPr>
        <p:spPr>
          <a:xfrm>
            <a:off x="2118450" y="1378275"/>
            <a:ext cx="4572000" cy="3429000"/>
          </a:xfrm>
          <a:prstGeom prst="rect">
            <a:avLst/>
          </a:prstGeom>
          <a:blipFill>
            <a:blip r:embed="rId4">
              <a:alphaModFix/>
            </a:blip>
            <a:stretch>
              <a:fillRect/>
            </a:stretch>
          </a:blipFill>
          <a:ln>
            <a:noFill/>
          </a:ln>
        </p:spPr>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09600" y="274637"/>
            <a:ext cx="7924799"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Avenir"/>
              <a:buNone/>
            </a:pPr>
            <a:r>
              <a:rPr lang="en-US" sz="3000" b="1" i="0" u="none" strike="noStrike" cap="none">
                <a:solidFill>
                  <a:schemeClr val="lt1"/>
                </a:solidFill>
                <a:latin typeface="Avenir"/>
                <a:ea typeface="Avenir"/>
                <a:cs typeface="Avenir"/>
                <a:sym typeface="Avenir"/>
              </a:rPr>
              <a:t>ABOUT ME</a:t>
            </a:r>
          </a:p>
        </p:txBody>
      </p:sp>
      <p:pic>
        <p:nvPicPr>
          <p:cNvPr id="99" name="Shape 99"/>
          <p:cNvPicPr preferRelativeResize="0">
            <a:picLocks noGrp="1"/>
          </p:cNvPicPr>
          <p:nvPr>
            <p:ph type="body" idx="1"/>
          </p:nvPr>
        </p:nvPicPr>
        <p:blipFill rotWithShape="1">
          <a:blip r:embed="rId3">
            <a:alphaModFix/>
          </a:blip>
          <a:srcRect/>
          <a:stretch/>
        </p:blipFill>
        <p:spPr>
          <a:xfrm rot="10800000">
            <a:off x="1828800" y="1689408"/>
            <a:ext cx="5486399" cy="41148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p:nvPr/>
        </p:nvSpPr>
        <p:spPr>
          <a:xfrm>
            <a:off x="1613041" y="523981"/>
            <a:ext cx="5979560" cy="523220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a:solidFill>
                  <a:schemeClr val="lt1"/>
                </a:solidFill>
                <a:latin typeface="Avenir"/>
                <a:ea typeface="Avenir"/>
                <a:cs typeface="Avenir"/>
                <a:sym typeface="Avenir"/>
              </a:rPr>
              <a:t>“Texting is giving </a:t>
            </a:r>
            <a:r>
              <a:rPr lang="en-US" sz="5400" b="0" i="0" u="none" strike="noStrike" cap="none">
                <a:solidFill>
                  <a:schemeClr val="lt2"/>
                </a:solidFill>
                <a:latin typeface="Avenir"/>
                <a:ea typeface="Avenir"/>
                <a:cs typeface="Avenir"/>
                <a:sym typeface="Avenir"/>
              </a:rPr>
              <a:t>someone who isn’t even in the room </a:t>
            </a:r>
            <a:r>
              <a:rPr lang="en-US" sz="5400" b="0" i="0" u="none" strike="noStrike" cap="none">
                <a:solidFill>
                  <a:schemeClr val="lt1"/>
                </a:solidFill>
                <a:latin typeface="Avenir"/>
                <a:ea typeface="Avenir"/>
                <a:cs typeface="Avenir"/>
                <a:sym typeface="Avenir"/>
              </a:rPr>
              <a:t>permission to </a:t>
            </a:r>
            <a:r>
              <a:rPr lang="en-US" sz="5400" b="0" i="0" u="none" strike="noStrike" cap="none">
                <a:solidFill>
                  <a:schemeClr val="lt2"/>
                </a:solidFill>
                <a:latin typeface="Avenir"/>
                <a:ea typeface="Avenir"/>
                <a:cs typeface="Avenir"/>
                <a:sym typeface="Avenir"/>
              </a:rPr>
              <a:t>interrupt </a:t>
            </a:r>
            <a:r>
              <a:rPr lang="en-US" sz="5400" b="0" i="0" u="none" strike="noStrike" cap="none">
                <a:solidFill>
                  <a:schemeClr val="lt1"/>
                </a:solidFill>
                <a:latin typeface="Avenir"/>
                <a:ea typeface="Avenir"/>
                <a:cs typeface="Avenir"/>
                <a:sym typeface="Avenir"/>
              </a:rPr>
              <a:t>you.”</a:t>
            </a:r>
          </a:p>
          <a:p>
            <a:pPr marL="0" marR="0" lvl="0" indent="0" algn="ctr" rtl="0">
              <a:lnSpc>
                <a:spcPct val="200000"/>
              </a:lnSpc>
              <a:spcBef>
                <a:spcPts val="0"/>
              </a:spcBef>
              <a:buSzPct val="25000"/>
              <a:buNone/>
            </a:pPr>
            <a:r>
              <a:rPr lang="en-US" sz="3200" b="0" i="0" u="none" strike="noStrike" cap="none">
                <a:solidFill>
                  <a:schemeClr val="lt1"/>
                </a:solidFill>
                <a:latin typeface="Avenir"/>
                <a:ea typeface="Avenir"/>
                <a:cs typeface="Avenir"/>
                <a:sym typeface="Avenir"/>
              </a:rPr>
              <a:t>-Ben (my husband)</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609600" y="274637"/>
            <a:ext cx="7924799"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Avenir"/>
              <a:buNone/>
            </a:pPr>
            <a:r>
              <a:rPr lang="en-US" sz="3200" b="0" i="0" u="none" strike="noStrike" cap="none">
                <a:solidFill>
                  <a:schemeClr val="lt1"/>
                </a:solidFill>
                <a:latin typeface="Avenir"/>
                <a:ea typeface="Avenir"/>
                <a:cs typeface="Avenir"/>
                <a:sym typeface="Avenir"/>
              </a:rPr>
              <a:t>THE PULL OF SCREENS AND TECH</a:t>
            </a:r>
          </a:p>
        </p:txBody>
      </p:sp>
      <p:sp>
        <p:nvSpPr>
          <p:cNvPr id="226" name="Shape 226"/>
          <p:cNvSpPr txBox="1">
            <a:spLocks noGrp="1"/>
          </p:cNvSpPr>
          <p:nvPr>
            <p:ph type="body" idx="1"/>
          </p:nvPr>
        </p:nvSpPr>
        <p:spPr>
          <a:xfrm>
            <a:off x="397706" y="1828799"/>
            <a:ext cx="8266515" cy="367990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800" b="0" i="0" u="none" strike="noStrike" cap="none">
                <a:solidFill>
                  <a:schemeClr val="lt1"/>
                </a:solidFill>
                <a:latin typeface="Avenir"/>
                <a:ea typeface="Avenir"/>
                <a:cs typeface="Avenir"/>
                <a:sym typeface="Avenir"/>
              </a:rPr>
              <a:t>FOMO </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venir"/>
                <a:ea typeface="Avenir"/>
                <a:cs typeface="Avenir"/>
                <a:sym typeface="Avenir"/>
              </a:rPr>
              <a:t>“Looping”</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venir"/>
                <a:ea typeface="Avenir"/>
                <a:cs typeface="Avenir"/>
                <a:sym typeface="Avenir"/>
              </a:rPr>
              <a:t>Endless feeds</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venir"/>
                <a:ea typeface="Avenir"/>
                <a:cs typeface="Avenir"/>
                <a:sym typeface="Avenir"/>
              </a:rPr>
              <a:t>Constant state of “insufficiency”</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venir"/>
                <a:ea typeface="Avenir"/>
                <a:cs typeface="Avenir"/>
                <a:sym typeface="Avenir"/>
              </a:rPr>
              <a:t>Triggers dopamine in the brain</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venir"/>
                <a:ea typeface="Avenir"/>
                <a:cs typeface="Avenir"/>
                <a:sym typeface="Avenir"/>
              </a:rPr>
              <a:t>Sense of “urgency”</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457200" y="743050"/>
            <a:ext cx="8229600" cy="502691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6600" b="0" i="0" u="none" strike="noStrike" cap="none">
                <a:solidFill>
                  <a:schemeClr val="lt1"/>
                </a:solidFill>
                <a:latin typeface="Avenir"/>
                <a:ea typeface="Avenir"/>
                <a:cs typeface="Avenir"/>
                <a:sym typeface="Avenir"/>
              </a:rPr>
              <a:t>“We shape our tools, and afterwards, our tools shape us.”</a:t>
            </a:r>
          </a:p>
          <a:p>
            <a:pPr marL="0" marR="0" lvl="0" indent="0" algn="ctr" rtl="0">
              <a:lnSpc>
                <a:spcPct val="100000"/>
              </a:lnSpc>
              <a:spcBef>
                <a:spcPts val="1400"/>
              </a:spcBef>
              <a:spcAft>
                <a:spcPts val="0"/>
              </a:spcAft>
              <a:buClr>
                <a:schemeClr val="lt2"/>
              </a:buClr>
              <a:buSzPct val="25000"/>
              <a:buFont typeface="Arial"/>
              <a:buNone/>
            </a:pPr>
            <a:endParaRPr sz="4000" b="0" i="0" u="none" strike="noStrike" cap="none">
              <a:solidFill>
                <a:schemeClr val="lt1"/>
              </a:solidFill>
              <a:latin typeface="Avenir"/>
              <a:ea typeface="Avenir"/>
              <a:cs typeface="Avenir"/>
              <a:sym typeface="Avenir"/>
            </a:endParaRPr>
          </a:p>
          <a:p>
            <a:pPr marL="0" marR="0" lvl="0" indent="0" algn="ctr" rtl="0">
              <a:lnSpc>
                <a:spcPct val="100000"/>
              </a:lnSpc>
              <a:spcBef>
                <a:spcPts val="1400"/>
              </a:spcBef>
              <a:spcAft>
                <a:spcPts val="0"/>
              </a:spcAft>
              <a:buClr>
                <a:schemeClr val="lt2"/>
              </a:buClr>
              <a:buSzPct val="25000"/>
              <a:buFont typeface="Arial"/>
              <a:buNone/>
            </a:pPr>
            <a:r>
              <a:rPr lang="en-US" sz="4000" b="0" i="0" u="none" strike="noStrike" cap="none">
                <a:solidFill>
                  <a:schemeClr val="lt1"/>
                </a:solidFill>
                <a:latin typeface="Avenir"/>
                <a:ea typeface="Avenir"/>
                <a:cs typeface="Avenir"/>
                <a:sym typeface="Avenir"/>
              </a:rPr>
              <a:t>Marshall McLuhan</a:t>
            </a:r>
          </a:p>
          <a:p>
            <a:pPr marL="0" marR="0" lvl="0" indent="0" algn="l" rtl="0">
              <a:lnSpc>
                <a:spcPct val="100000"/>
              </a:lnSpc>
              <a:spcBef>
                <a:spcPts val="940"/>
              </a:spcBef>
              <a:spcAft>
                <a:spcPts val="0"/>
              </a:spcAft>
              <a:buClr>
                <a:schemeClr val="lt2"/>
              </a:buClr>
              <a:buSzPct val="25000"/>
              <a:buFont typeface="Arial"/>
              <a:buNone/>
            </a:pPr>
            <a:endParaRPr sz="1700" b="0" i="0" u="none" strike="noStrike" cap="none">
              <a:solidFill>
                <a:schemeClr val="lt1"/>
              </a:solidFill>
              <a:latin typeface="Avenir"/>
              <a:ea typeface="Avenir"/>
              <a:cs typeface="Avenir"/>
              <a:sym typeface="Avenir"/>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609600" y="274637"/>
            <a:ext cx="7924799"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Avenir"/>
              <a:buNone/>
            </a:pPr>
            <a:r>
              <a:rPr lang="en-US" sz="3200" b="0" i="0" u="none" strike="noStrike" cap="none">
                <a:solidFill>
                  <a:schemeClr val="lt1"/>
                </a:solidFill>
                <a:latin typeface="Avenir"/>
                <a:ea typeface="Avenir"/>
                <a:cs typeface="Avenir"/>
                <a:sym typeface="Avenir"/>
              </a:rPr>
              <a:t>SHAPE YOUR TOOLS</a:t>
            </a:r>
          </a:p>
        </p:txBody>
      </p:sp>
      <p:sp>
        <p:nvSpPr>
          <p:cNvPr id="238" name="Shape 238"/>
          <p:cNvSpPr txBox="1">
            <a:spLocks noGrp="1"/>
          </p:cNvSpPr>
          <p:nvPr>
            <p:ph type="body" idx="1"/>
          </p:nvPr>
        </p:nvSpPr>
        <p:spPr>
          <a:xfrm>
            <a:off x="609600" y="1600200"/>
            <a:ext cx="7924799" cy="41148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lt2"/>
              </a:buClr>
              <a:buSzPct val="100000"/>
              <a:buFont typeface="Arial Narrow"/>
              <a:buAutoNum type="arabicPeriod"/>
            </a:pPr>
            <a:r>
              <a:rPr lang="en-US" sz="4800" b="0" i="0" u="none" strike="noStrike" cap="none">
                <a:solidFill>
                  <a:schemeClr val="lt1"/>
                </a:solidFill>
                <a:latin typeface="Avenir"/>
                <a:ea typeface="Avenir"/>
                <a:cs typeface="Avenir"/>
                <a:sym typeface="Avenir"/>
              </a:rPr>
              <a:t>  Clear limits.</a:t>
            </a:r>
          </a:p>
          <a:p>
            <a:pPr marL="514350" marR="0" lvl="0" indent="-514350" algn="l" rtl="0">
              <a:lnSpc>
                <a:spcPct val="100000"/>
              </a:lnSpc>
              <a:spcBef>
                <a:spcPts val="1560"/>
              </a:spcBef>
              <a:spcAft>
                <a:spcPts val="0"/>
              </a:spcAft>
              <a:buClr>
                <a:schemeClr val="lt2"/>
              </a:buClr>
              <a:buSzPct val="100000"/>
              <a:buFont typeface="Arial Narrow"/>
              <a:buAutoNum type="arabicPeriod"/>
            </a:pPr>
            <a:r>
              <a:rPr lang="en-US" sz="4800" b="0" i="0" u="none" strike="noStrike" cap="none">
                <a:solidFill>
                  <a:schemeClr val="lt1"/>
                </a:solidFill>
                <a:latin typeface="Avenir"/>
                <a:ea typeface="Avenir"/>
                <a:cs typeface="Avenir"/>
                <a:sym typeface="Avenir"/>
              </a:rPr>
              <a:t>  Model.</a:t>
            </a:r>
          </a:p>
          <a:p>
            <a:pPr marL="514350" marR="0" lvl="0" indent="-514350" algn="l" rtl="0">
              <a:lnSpc>
                <a:spcPct val="100000"/>
              </a:lnSpc>
              <a:spcBef>
                <a:spcPts val="1560"/>
              </a:spcBef>
              <a:spcAft>
                <a:spcPts val="0"/>
              </a:spcAft>
              <a:buClr>
                <a:schemeClr val="lt2"/>
              </a:buClr>
              <a:buSzPct val="100000"/>
              <a:buFont typeface="Arial Narrow"/>
              <a:buAutoNum type="arabicPeriod"/>
            </a:pPr>
            <a:r>
              <a:rPr lang="en-US" sz="4800" b="0" i="0" u="none" strike="noStrike" cap="none">
                <a:solidFill>
                  <a:schemeClr val="lt1"/>
                </a:solidFill>
                <a:latin typeface="Avenir"/>
                <a:ea typeface="Avenir"/>
                <a:cs typeface="Avenir"/>
                <a:sym typeface="Avenir"/>
              </a:rPr>
              <a:t>  Engage.</a:t>
            </a:r>
          </a:p>
          <a:p>
            <a:pPr marL="514350" marR="0" lvl="0" indent="-514350" algn="l" rtl="0">
              <a:lnSpc>
                <a:spcPct val="100000"/>
              </a:lnSpc>
              <a:spcBef>
                <a:spcPts val="1560"/>
              </a:spcBef>
              <a:spcAft>
                <a:spcPts val="0"/>
              </a:spcAft>
              <a:buClr>
                <a:schemeClr val="lt2"/>
              </a:buClr>
              <a:buSzPct val="100000"/>
              <a:buFont typeface="Arial Narrow"/>
              <a:buAutoNum type="arabicPeriod"/>
            </a:pPr>
            <a:r>
              <a:rPr lang="en-US" sz="4800" b="0" i="0" u="none" strike="noStrike" cap="none">
                <a:solidFill>
                  <a:schemeClr val="lt1"/>
                </a:solidFill>
                <a:latin typeface="Avenir"/>
                <a:ea typeface="Avenir"/>
                <a:cs typeface="Avenir"/>
                <a:sym typeface="Avenir"/>
              </a:rPr>
              <a:t>  Balance.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609600" y="274637"/>
            <a:ext cx="7924799"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Avenir"/>
              <a:buNone/>
            </a:pPr>
            <a:r>
              <a:rPr lang="en-US" sz="3000" b="0" i="0" u="none" strike="noStrike" cap="none">
                <a:solidFill>
                  <a:schemeClr val="lt1"/>
                </a:solidFill>
                <a:latin typeface="Avenir"/>
                <a:ea typeface="Avenir"/>
                <a:cs typeface="Avenir"/>
                <a:sym typeface="Avenir"/>
              </a:rPr>
              <a:t>THE CONNECTION PROJECT WORKSHOP</a:t>
            </a:r>
          </a:p>
        </p:txBody>
      </p:sp>
      <p:sp>
        <p:nvSpPr>
          <p:cNvPr id="244" name="Shape 244"/>
          <p:cNvSpPr txBox="1">
            <a:spLocks noGrp="1"/>
          </p:cNvSpPr>
          <p:nvPr>
            <p:ph type="body" idx="1"/>
          </p:nvPr>
        </p:nvSpPr>
        <p:spPr>
          <a:xfrm>
            <a:off x="609600" y="1600200"/>
            <a:ext cx="79247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1572" b="1" i="0" u="none" strike="noStrike" cap="none">
                <a:solidFill>
                  <a:schemeClr val="lt1"/>
                </a:solidFill>
                <a:latin typeface="Avenir"/>
                <a:ea typeface="Avenir"/>
                <a:cs typeface="Avenir"/>
                <a:sym typeface="Avenir"/>
              </a:rPr>
              <a:t>WHEN</a:t>
            </a:r>
            <a:r>
              <a:rPr lang="en-US" sz="1572" b="0" i="0" u="none" strike="noStrike" cap="none">
                <a:solidFill>
                  <a:schemeClr val="lt1"/>
                </a:solidFill>
                <a:latin typeface="Avenir"/>
                <a:ea typeface="Avenir"/>
                <a:cs typeface="Avenir"/>
                <a:sym typeface="Avenir"/>
              </a:rPr>
              <a:t>: (4-week sessions, two options):</a:t>
            </a:r>
          </a:p>
          <a:p>
            <a:pPr marL="0" marR="0" lvl="0" indent="0" algn="l" rtl="0">
              <a:lnSpc>
                <a:spcPct val="90000"/>
              </a:lnSpc>
              <a:spcBef>
                <a:spcPts val="0"/>
              </a:spcBef>
              <a:spcAft>
                <a:spcPts val="0"/>
              </a:spcAft>
              <a:buClr>
                <a:schemeClr val="lt1"/>
              </a:buClr>
              <a:buSzPct val="25000"/>
              <a:buFont typeface="Arial"/>
              <a:buNone/>
            </a:pPr>
            <a:r>
              <a:rPr lang="en-US" sz="1572" b="0" i="0" u="none" strike="noStrike" cap="none">
                <a:solidFill>
                  <a:schemeClr val="lt1"/>
                </a:solidFill>
                <a:latin typeface="Avenir"/>
                <a:ea typeface="Avenir"/>
                <a:cs typeface="Avenir"/>
                <a:sym typeface="Avenir"/>
              </a:rPr>
              <a:t>	Tuesdays (Jan 24, Jan 31, Feb 7, Feb 14) 9:30-11 AM</a:t>
            </a:r>
          </a:p>
          <a:p>
            <a:pPr marL="0" marR="0" lvl="0" indent="0" algn="l" rtl="0">
              <a:lnSpc>
                <a:spcPct val="90000"/>
              </a:lnSpc>
              <a:spcBef>
                <a:spcPts val="0"/>
              </a:spcBef>
              <a:spcAft>
                <a:spcPts val="0"/>
              </a:spcAft>
              <a:buClr>
                <a:schemeClr val="lt1"/>
              </a:buClr>
              <a:buSzPct val="25000"/>
              <a:buFont typeface="Arial"/>
              <a:buNone/>
            </a:pPr>
            <a:r>
              <a:rPr lang="en-US" sz="1572" b="0" i="0" u="none" strike="noStrike" cap="none">
                <a:solidFill>
                  <a:schemeClr val="lt1"/>
                </a:solidFill>
                <a:latin typeface="Avenir"/>
                <a:ea typeface="Avenir"/>
                <a:cs typeface="Avenir"/>
                <a:sym typeface="Avenir"/>
              </a:rPr>
              <a:t>	Thursdays (Jan 26, Feb 1, Feb 9, Feb 16) 7:00-8:30 PM</a:t>
            </a:r>
          </a:p>
          <a:p>
            <a:pPr marL="0" marR="0" lvl="0" indent="0" algn="l" rtl="0">
              <a:lnSpc>
                <a:spcPct val="90000"/>
              </a:lnSpc>
              <a:spcBef>
                <a:spcPts val="0"/>
              </a:spcBef>
              <a:spcAft>
                <a:spcPts val="0"/>
              </a:spcAft>
              <a:buClr>
                <a:schemeClr val="lt1"/>
              </a:buClr>
              <a:buSzPct val="25000"/>
              <a:buFont typeface="Arial"/>
              <a:buNone/>
            </a:pPr>
            <a:r>
              <a:rPr lang="en-US" sz="1572" b="1" i="0" u="none" strike="noStrike" cap="none">
                <a:solidFill>
                  <a:schemeClr val="lt1"/>
                </a:solidFill>
                <a:latin typeface="Avenir"/>
                <a:ea typeface="Avenir"/>
                <a:cs typeface="Avenir"/>
                <a:sym typeface="Avenir"/>
              </a:rPr>
              <a:t>TOPICS</a:t>
            </a:r>
            <a:r>
              <a:rPr lang="en-US" sz="1572" b="0" i="0" u="none" strike="noStrike" cap="none">
                <a:solidFill>
                  <a:schemeClr val="lt1"/>
                </a:solidFill>
                <a:latin typeface="Avenir"/>
                <a:ea typeface="Avenir"/>
                <a:cs typeface="Avenir"/>
                <a:sym typeface="Avenir"/>
              </a:rPr>
              <a:t>:</a:t>
            </a:r>
          </a:p>
          <a:p>
            <a:pPr marL="400050" marR="0" lvl="1" indent="-6350" algn="l" rtl="0">
              <a:lnSpc>
                <a:spcPct val="90000"/>
              </a:lnSpc>
              <a:spcBef>
                <a:spcPts val="0"/>
              </a:spcBef>
              <a:spcAft>
                <a:spcPts val="0"/>
              </a:spcAft>
              <a:buClr>
                <a:schemeClr val="lt1"/>
              </a:buClr>
              <a:buSzPct val="25000"/>
              <a:buFont typeface="Arial"/>
              <a:buNone/>
            </a:pPr>
            <a:r>
              <a:rPr lang="en-US" sz="1480" b="0" i="0" u="none" strike="noStrike" cap="none">
                <a:solidFill>
                  <a:schemeClr val="lt1"/>
                </a:solidFill>
                <a:latin typeface="Avenir"/>
                <a:ea typeface="Avenir"/>
                <a:cs typeface="Avenir"/>
                <a:sym typeface="Avenir"/>
              </a:rPr>
              <a:t>”Digital Natives vs. Digital Immigrants”</a:t>
            </a:r>
          </a:p>
          <a:p>
            <a:pPr marL="400050" marR="0" lvl="1" indent="-6350" algn="l" rtl="0">
              <a:lnSpc>
                <a:spcPct val="90000"/>
              </a:lnSpc>
              <a:spcBef>
                <a:spcPts val="0"/>
              </a:spcBef>
              <a:spcAft>
                <a:spcPts val="0"/>
              </a:spcAft>
              <a:buClr>
                <a:schemeClr val="lt1"/>
              </a:buClr>
              <a:buSzPct val="25000"/>
              <a:buFont typeface="Arial"/>
              <a:buNone/>
            </a:pPr>
            <a:r>
              <a:rPr lang="en-US" sz="1480" b="0" i="0" u="none" strike="noStrike" cap="none">
                <a:solidFill>
                  <a:schemeClr val="lt1"/>
                </a:solidFill>
                <a:latin typeface="Avenir"/>
                <a:ea typeface="Avenir"/>
                <a:cs typeface="Avenir"/>
                <a:sym typeface="Avenir"/>
              </a:rPr>
              <a:t>“Finding Balance in Family Screen Use” </a:t>
            </a:r>
          </a:p>
          <a:p>
            <a:pPr marL="400050" marR="0" lvl="1" indent="-6350" algn="l" rtl="0">
              <a:lnSpc>
                <a:spcPct val="90000"/>
              </a:lnSpc>
              <a:spcBef>
                <a:spcPts val="0"/>
              </a:spcBef>
              <a:spcAft>
                <a:spcPts val="0"/>
              </a:spcAft>
              <a:buClr>
                <a:schemeClr val="lt1"/>
              </a:buClr>
              <a:buSzPct val="25000"/>
              <a:buFont typeface="Arial"/>
              <a:buNone/>
            </a:pPr>
            <a:r>
              <a:rPr lang="en-US" sz="1480" b="0" i="0" u="none" strike="noStrike" cap="none">
                <a:solidFill>
                  <a:schemeClr val="lt1"/>
                </a:solidFill>
                <a:latin typeface="Avenir"/>
                <a:ea typeface="Avenir"/>
                <a:cs typeface="Avenir"/>
                <a:sym typeface="Avenir"/>
              </a:rPr>
              <a:t>“When Behaviors Shape Our Brains”</a:t>
            </a:r>
          </a:p>
          <a:p>
            <a:pPr marL="400050" marR="0" lvl="1" indent="-6350" algn="l" rtl="0">
              <a:lnSpc>
                <a:spcPct val="90000"/>
              </a:lnSpc>
              <a:spcBef>
                <a:spcPts val="0"/>
              </a:spcBef>
              <a:spcAft>
                <a:spcPts val="0"/>
              </a:spcAft>
              <a:buClr>
                <a:schemeClr val="lt1"/>
              </a:buClr>
              <a:buSzPct val="25000"/>
              <a:buFont typeface="Arial"/>
              <a:buNone/>
            </a:pPr>
            <a:r>
              <a:rPr lang="en-US" sz="1480" b="0" i="0" u="none" strike="noStrike" cap="none">
                <a:solidFill>
                  <a:schemeClr val="lt1"/>
                </a:solidFill>
                <a:latin typeface="Avenir"/>
                <a:ea typeface="Avenir"/>
                <a:cs typeface="Avenir"/>
                <a:sym typeface="Avenir"/>
              </a:rPr>
              <a:t>”Creating a ‘Tech-Positive’ Family Environment”</a:t>
            </a:r>
          </a:p>
          <a:p>
            <a:pPr marL="0" marR="0" lvl="0" indent="0" algn="l" rtl="0">
              <a:lnSpc>
                <a:spcPct val="90000"/>
              </a:lnSpc>
              <a:spcBef>
                <a:spcPts val="0"/>
              </a:spcBef>
              <a:spcAft>
                <a:spcPts val="0"/>
              </a:spcAft>
              <a:buClr>
                <a:schemeClr val="lt1"/>
              </a:buClr>
              <a:buSzPct val="25000"/>
              <a:buFont typeface="Arial"/>
              <a:buNone/>
            </a:pPr>
            <a:endParaRPr sz="1572" b="0" i="0" u="none" strike="noStrike" cap="none">
              <a:solidFill>
                <a:schemeClr val="lt1"/>
              </a:solidFill>
              <a:latin typeface="Avenir"/>
              <a:ea typeface="Avenir"/>
              <a:cs typeface="Avenir"/>
              <a:sym typeface="Avenir"/>
            </a:endParaRPr>
          </a:p>
          <a:p>
            <a:pPr marL="0" marR="0" lvl="0" indent="0" algn="l" rtl="0">
              <a:lnSpc>
                <a:spcPct val="90000"/>
              </a:lnSpc>
              <a:spcBef>
                <a:spcPts val="0"/>
              </a:spcBef>
              <a:spcAft>
                <a:spcPts val="0"/>
              </a:spcAft>
              <a:buClr>
                <a:schemeClr val="lt1"/>
              </a:buClr>
              <a:buSzPct val="25000"/>
              <a:buFont typeface="Arial"/>
              <a:buNone/>
            </a:pPr>
            <a:r>
              <a:rPr lang="en-US" sz="1572" b="1" i="0" u="none" strike="noStrike" cap="none">
                <a:solidFill>
                  <a:schemeClr val="lt1"/>
                </a:solidFill>
                <a:latin typeface="Avenir"/>
                <a:ea typeface="Avenir"/>
                <a:cs typeface="Avenir"/>
                <a:sym typeface="Avenir"/>
              </a:rPr>
              <a:t>WHERE</a:t>
            </a:r>
            <a:r>
              <a:rPr lang="en-US" sz="1572" b="0" i="0" u="none" strike="noStrike" cap="none">
                <a:solidFill>
                  <a:schemeClr val="lt1"/>
                </a:solidFill>
                <a:latin typeface="Avenir"/>
                <a:ea typeface="Avenir"/>
                <a:cs typeface="Avenir"/>
                <a:sym typeface="Avenir"/>
              </a:rPr>
              <a:t>:</a:t>
            </a:r>
          </a:p>
          <a:p>
            <a:pPr marL="0" marR="0" lvl="0" indent="0" algn="l" rtl="0">
              <a:lnSpc>
                <a:spcPct val="90000"/>
              </a:lnSpc>
              <a:spcBef>
                <a:spcPts val="0"/>
              </a:spcBef>
              <a:spcAft>
                <a:spcPts val="0"/>
              </a:spcAft>
              <a:buClr>
                <a:schemeClr val="lt1"/>
              </a:buClr>
              <a:buSzPct val="25000"/>
              <a:buFont typeface="Arial"/>
              <a:buNone/>
            </a:pPr>
            <a:r>
              <a:rPr lang="en-US" sz="1572" b="0" i="0" u="none" strike="noStrike" cap="none">
                <a:solidFill>
                  <a:schemeClr val="lt1"/>
                </a:solidFill>
                <a:latin typeface="Avenir"/>
                <a:ea typeface="Avenir"/>
                <a:cs typeface="Avenir"/>
                <a:sym typeface="Avenir"/>
              </a:rPr>
              <a:t>	The Hallowell-Todaro Center (5502 34</a:t>
            </a:r>
            <a:r>
              <a:rPr lang="en-US" sz="1572" b="0" i="0" u="none" strike="noStrike" cap="none" baseline="30000">
                <a:solidFill>
                  <a:schemeClr val="lt1"/>
                </a:solidFill>
                <a:latin typeface="Avenir"/>
                <a:ea typeface="Avenir"/>
                <a:cs typeface="Avenir"/>
                <a:sym typeface="Avenir"/>
              </a:rPr>
              <a:t>th</a:t>
            </a:r>
            <a:r>
              <a:rPr lang="en-US" sz="1572" b="0" i="0" u="none" strike="noStrike" cap="none">
                <a:solidFill>
                  <a:schemeClr val="lt1"/>
                </a:solidFill>
                <a:latin typeface="Avenir"/>
                <a:ea typeface="Avenir"/>
                <a:cs typeface="Avenir"/>
                <a:sym typeface="Avenir"/>
              </a:rPr>
              <a:t> Ave NE)</a:t>
            </a:r>
          </a:p>
          <a:p>
            <a:pPr marL="0" marR="0" lvl="0" indent="0" algn="l" rtl="0">
              <a:lnSpc>
                <a:spcPct val="90000"/>
              </a:lnSpc>
              <a:spcBef>
                <a:spcPts val="0"/>
              </a:spcBef>
              <a:spcAft>
                <a:spcPts val="0"/>
              </a:spcAft>
              <a:buClr>
                <a:schemeClr val="lt1"/>
              </a:buClr>
              <a:buSzPct val="25000"/>
              <a:buFont typeface="Arial"/>
              <a:buNone/>
            </a:pPr>
            <a:endParaRPr sz="1572" b="0" i="0" u="none" strike="noStrike" cap="none">
              <a:solidFill>
                <a:schemeClr val="lt1"/>
              </a:solidFill>
              <a:latin typeface="Avenir"/>
              <a:ea typeface="Avenir"/>
              <a:cs typeface="Avenir"/>
              <a:sym typeface="Avenir"/>
            </a:endParaRPr>
          </a:p>
          <a:p>
            <a:pPr marL="0" marR="0" lvl="0" indent="0" algn="l" rtl="0">
              <a:lnSpc>
                <a:spcPct val="90000"/>
              </a:lnSpc>
              <a:spcBef>
                <a:spcPts val="0"/>
              </a:spcBef>
              <a:spcAft>
                <a:spcPts val="0"/>
              </a:spcAft>
              <a:buClr>
                <a:schemeClr val="lt1"/>
              </a:buClr>
              <a:buSzPct val="25000"/>
              <a:buFont typeface="Arial"/>
              <a:buNone/>
            </a:pPr>
            <a:r>
              <a:rPr lang="en-US" sz="1572" b="1" i="0" u="none" strike="noStrike" cap="none">
                <a:solidFill>
                  <a:schemeClr val="lt1"/>
                </a:solidFill>
                <a:latin typeface="Avenir"/>
                <a:ea typeface="Avenir"/>
                <a:cs typeface="Avenir"/>
                <a:sym typeface="Avenir"/>
              </a:rPr>
              <a:t>HOW</a:t>
            </a:r>
            <a:r>
              <a:rPr lang="en-US" sz="1572" b="0" i="0" u="none" strike="noStrike" cap="none">
                <a:solidFill>
                  <a:schemeClr val="lt1"/>
                </a:solidFill>
                <a:latin typeface="Avenir"/>
                <a:ea typeface="Avenir"/>
                <a:cs typeface="Avenir"/>
                <a:sym typeface="Avenir"/>
              </a:rPr>
              <a:t>: </a:t>
            </a:r>
          </a:p>
          <a:p>
            <a:pPr marL="0" marR="0" lvl="0" indent="0" algn="l" rtl="0">
              <a:lnSpc>
                <a:spcPct val="90000"/>
              </a:lnSpc>
              <a:spcBef>
                <a:spcPts val="0"/>
              </a:spcBef>
              <a:spcAft>
                <a:spcPts val="0"/>
              </a:spcAft>
              <a:buClr>
                <a:schemeClr val="lt1"/>
              </a:buClr>
              <a:buSzPct val="25000"/>
              <a:buFont typeface="Arial"/>
              <a:buNone/>
            </a:pPr>
            <a:r>
              <a:rPr lang="en-US" sz="1572" b="0" i="0" u="none" strike="noStrike" cap="none">
                <a:solidFill>
                  <a:schemeClr val="lt1"/>
                </a:solidFill>
                <a:latin typeface="Avenir"/>
                <a:ea typeface="Avenir"/>
                <a:cs typeface="Avenir"/>
                <a:sym typeface="Avenir"/>
              </a:rPr>
              <a:t>	To register, email </a:t>
            </a:r>
            <a:r>
              <a:rPr lang="en-US" sz="1572" b="0" i="0" u="sng" strike="noStrike" cap="none">
                <a:solidFill>
                  <a:schemeClr val="hlink"/>
                </a:solidFill>
                <a:latin typeface="Avenir"/>
                <a:ea typeface="Avenir"/>
                <a:cs typeface="Avenir"/>
                <a:sym typeface="Avenir"/>
                <a:hlinkClick r:id="rId3"/>
              </a:rPr>
              <a:t>emily@hallowelltodarocenter.org</a:t>
            </a:r>
            <a:r>
              <a:rPr lang="en-US" sz="1572" b="0" i="0" u="none" strike="noStrike" cap="none">
                <a:solidFill>
                  <a:schemeClr val="lt1"/>
                </a:solidFill>
                <a:latin typeface="Avenir"/>
                <a:ea typeface="Avenir"/>
                <a:cs typeface="Avenir"/>
                <a:sym typeface="Avenir"/>
              </a:rPr>
              <a:t> or </a:t>
            </a:r>
          </a:p>
          <a:p>
            <a:pPr marL="0" marR="0" lvl="0" indent="0" algn="l" rtl="0">
              <a:lnSpc>
                <a:spcPct val="90000"/>
              </a:lnSpc>
              <a:spcBef>
                <a:spcPts val="0"/>
              </a:spcBef>
              <a:spcAft>
                <a:spcPts val="0"/>
              </a:spcAft>
              <a:buClr>
                <a:schemeClr val="lt1"/>
              </a:buClr>
              <a:buSzPct val="25000"/>
              <a:buFont typeface="Arial"/>
              <a:buNone/>
            </a:pPr>
            <a:r>
              <a:rPr lang="en-US" sz="1572" b="0" i="0" u="none" strike="noStrike" cap="none">
                <a:solidFill>
                  <a:schemeClr val="lt1"/>
                </a:solidFill>
                <a:latin typeface="Avenir"/>
                <a:ea typeface="Avenir"/>
                <a:cs typeface="Avenir"/>
                <a:sym typeface="Avenir"/>
              </a:rPr>
              <a:t>	call (206) 420-7345</a:t>
            </a:r>
          </a:p>
          <a:p>
            <a:pPr marL="0" marR="0" lvl="0" indent="0" algn="l" rtl="0">
              <a:lnSpc>
                <a:spcPct val="90000"/>
              </a:lnSpc>
              <a:spcBef>
                <a:spcPts val="0"/>
              </a:spcBef>
              <a:spcAft>
                <a:spcPts val="0"/>
              </a:spcAft>
              <a:buClr>
                <a:schemeClr val="lt1"/>
              </a:buClr>
              <a:buSzPct val="25000"/>
              <a:buFont typeface="Arial"/>
              <a:buNone/>
            </a:pPr>
            <a:endParaRPr sz="1572" b="0" i="0" u="none" strike="noStrike" cap="none">
              <a:solidFill>
                <a:schemeClr val="lt1"/>
              </a:solidFill>
              <a:latin typeface="Avenir"/>
              <a:ea typeface="Avenir"/>
              <a:cs typeface="Avenir"/>
              <a:sym typeface="Avenir"/>
            </a:endParaRPr>
          </a:p>
          <a:p>
            <a:pPr marL="0" marR="0" lvl="0" indent="0" algn="l" rtl="0">
              <a:lnSpc>
                <a:spcPct val="90000"/>
              </a:lnSpc>
              <a:spcBef>
                <a:spcPts val="0"/>
              </a:spcBef>
              <a:spcAft>
                <a:spcPts val="0"/>
              </a:spcAft>
              <a:buClr>
                <a:schemeClr val="lt1"/>
              </a:buClr>
              <a:buSzPct val="25000"/>
              <a:buFont typeface="Arial"/>
              <a:buNone/>
            </a:pPr>
            <a:r>
              <a:rPr lang="en-US" sz="1572" b="1" i="0" u="none" strike="noStrike" cap="none">
                <a:solidFill>
                  <a:schemeClr val="lt1"/>
                </a:solidFill>
                <a:latin typeface="Avenir"/>
                <a:ea typeface="Avenir"/>
                <a:cs typeface="Avenir"/>
                <a:sym typeface="Avenir"/>
              </a:rPr>
              <a:t>COST</a:t>
            </a:r>
            <a:r>
              <a:rPr lang="en-US" sz="1572" b="0" i="0" u="none" strike="noStrike" cap="none">
                <a:solidFill>
                  <a:schemeClr val="lt1"/>
                </a:solidFill>
                <a:latin typeface="Avenir"/>
                <a:ea typeface="Avenir"/>
                <a:cs typeface="Avenir"/>
                <a:sym typeface="Avenir"/>
              </a:rPr>
              <a:t>:</a:t>
            </a:r>
          </a:p>
          <a:p>
            <a:pPr marL="0" marR="0" lvl="0" indent="0" algn="l" rtl="0">
              <a:lnSpc>
                <a:spcPct val="90000"/>
              </a:lnSpc>
              <a:spcBef>
                <a:spcPts val="0"/>
              </a:spcBef>
              <a:spcAft>
                <a:spcPts val="0"/>
              </a:spcAft>
              <a:buClr>
                <a:schemeClr val="lt1"/>
              </a:buClr>
              <a:buSzPct val="25000"/>
              <a:buFont typeface="Arial"/>
              <a:buNone/>
            </a:pPr>
            <a:r>
              <a:rPr lang="en-US" sz="1572" b="0" i="0" u="none" strike="noStrike" cap="none">
                <a:solidFill>
                  <a:schemeClr val="lt1"/>
                </a:solidFill>
                <a:latin typeface="Avenir"/>
                <a:ea typeface="Avenir"/>
                <a:cs typeface="Avenir"/>
                <a:sym typeface="Avenir"/>
              </a:rPr>
              <a:t>	$200 for 4-week session</a:t>
            </a:r>
          </a:p>
          <a:p>
            <a:pPr marL="0" marR="0" lvl="0" indent="0" algn="l" rtl="0">
              <a:lnSpc>
                <a:spcPct val="90000"/>
              </a:lnSpc>
              <a:spcBef>
                <a:spcPts val="0"/>
              </a:spcBef>
              <a:spcAft>
                <a:spcPts val="0"/>
              </a:spcAft>
              <a:buClr>
                <a:schemeClr val="lt1"/>
              </a:buClr>
              <a:buSzPct val="25000"/>
              <a:buFont typeface="Arial"/>
              <a:buNone/>
            </a:pPr>
            <a:endParaRPr sz="1572" b="0" i="0" u="none" strike="noStrike" cap="none">
              <a:solidFill>
                <a:schemeClr val="lt1"/>
              </a:solidFill>
              <a:latin typeface="Avenir"/>
              <a:ea typeface="Avenir"/>
              <a:cs typeface="Avenir"/>
              <a:sym typeface="Avenir"/>
            </a:endParaRPr>
          </a:p>
          <a:p>
            <a:pPr marL="0" marR="0" lvl="0" indent="0" algn="l" rtl="0">
              <a:lnSpc>
                <a:spcPct val="90000"/>
              </a:lnSpc>
              <a:spcBef>
                <a:spcPts val="0"/>
              </a:spcBef>
              <a:spcAft>
                <a:spcPts val="0"/>
              </a:spcAft>
              <a:buClr>
                <a:schemeClr val="lt1"/>
              </a:buClr>
              <a:buSzPct val="25000"/>
              <a:buFont typeface="Arial"/>
              <a:buNone/>
            </a:pPr>
            <a:endParaRPr sz="1572" b="0" i="0" u="none" strike="noStrike" cap="none">
              <a:solidFill>
                <a:schemeClr val="lt1"/>
              </a:solidFill>
              <a:latin typeface="Avenir"/>
              <a:ea typeface="Avenir"/>
              <a:cs typeface="Avenir"/>
              <a:sym typeface="Avenir"/>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descr="calculator quote.png"/>
          <p:cNvPicPr preferRelativeResize="0"/>
          <p:nvPr/>
        </p:nvPicPr>
        <p:blipFill rotWithShape="1">
          <a:blip r:embed="rId3">
            <a:alphaModFix/>
          </a:blip>
          <a:srcRect/>
          <a:stretch/>
        </p:blipFill>
        <p:spPr>
          <a:xfrm>
            <a:off x="1143000" y="0"/>
            <a:ext cx="6858000" cy="6858000"/>
          </a:xfrm>
          <a:prstGeom prst="rect">
            <a:avLst/>
          </a:prstGeom>
          <a:noFill/>
          <a:ln>
            <a:noFill/>
          </a:ln>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414420" y="1524825"/>
            <a:ext cx="8315100" cy="4114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6000" b="0" i="0" u="none" strike="noStrike" cap="none">
                <a:solidFill>
                  <a:schemeClr val="lt1"/>
                </a:solidFill>
                <a:latin typeface="Avenir"/>
                <a:ea typeface="Avenir"/>
                <a:cs typeface="Avenir"/>
                <a:sym typeface="Avenir"/>
              </a:rPr>
              <a:t>When I was a kid, “technology” meant….</a:t>
            </a:r>
          </a:p>
          <a:p>
            <a:pPr marL="342900" marR="0" lvl="0" indent="-342900" algn="ctr" rtl="0">
              <a:lnSpc>
                <a:spcPct val="100000"/>
              </a:lnSpc>
              <a:spcBef>
                <a:spcPts val="960"/>
              </a:spcBef>
              <a:spcAft>
                <a:spcPts val="0"/>
              </a:spcAft>
              <a:buClr>
                <a:schemeClr val="lt2"/>
              </a:buClr>
              <a:buSzPct val="100000"/>
              <a:buFont typeface="Arial"/>
              <a:buNone/>
            </a:pPr>
            <a:endParaRPr sz="1800" b="0" i="0" u="none" strike="noStrike" cap="none">
              <a:solidFill>
                <a:schemeClr val="lt1"/>
              </a:solidFill>
              <a:latin typeface="Avenir"/>
              <a:ea typeface="Avenir"/>
              <a:cs typeface="Avenir"/>
              <a:sym typeface="Avenir"/>
            </a:endParaRPr>
          </a:p>
        </p:txBody>
      </p:sp>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41156" y="1600200"/>
            <a:ext cx="8422104" cy="4114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6000" b="0" i="0" u="none" strike="noStrike" cap="none">
                <a:solidFill>
                  <a:schemeClr val="lt1"/>
                </a:solidFill>
                <a:latin typeface="Avenir"/>
                <a:ea typeface="Avenir"/>
                <a:cs typeface="Avenir"/>
                <a:sym typeface="Avenir"/>
              </a:rPr>
              <a:t>For my children, “technology” means….</a:t>
            </a:r>
          </a:p>
          <a:p>
            <a:pPr marL="342900" marR="0" lvl="0" indent="-342900" algn="ctr" rtl="0">
              <a:lnSpc>
                <a:spcPct val="100000"/>
              </a:lnSpc>
              <a:spcBef>
                <a:spcPts val="960"/>
              </a:spcBef>
              <a:spcAft>
                <a:spcPts val="0"/>
              </a:spcAft>
              <a:buClr>
                <a:schemeClr val="lt2"/>
              </a:buClr>
              <a:buSzPct val="100000"/>
              <a:buFont typeface="Arial"/>
              <a:buNone/>
            </a:pPr>
            <a:endParaRPr sz="1800" b="0" i="0" u="none" strike="noStrike" cap="none">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green-frog.jpg"/>
          <p:cNvPicPr preferRelativeResize="0"/>
          <p:nvPr/>
        </p:nvPicPr>
        <p:blipFill rotWithShape="1">
          <a:blip r:embed="rId3">
            <a:alphaModFix/>
          </a:blip>
          <a:srcRect/>
          <a:stretch/>
        </p:blipFill>
        <p:spPr>
          <a:xfrm>
            <a:off x="1424091" y="882574"/>
            <a:ext cx="6446127" cy="429741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1748169" y="657516"/>
            <a:ext cx="5588000" cy="501675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0" i="0" u="none" strike="noStrike" cap="none">
                <a:solidFill>
                  <a:schemeClr val="lt1"/>
                </a:solidFill>
                <a:latin typeface="Avenir"/>
                <a:ea typeface="Avenir"/>
                <a:cs typeface="Avenir"/>
                <a:sym typeface="Avenir"/>
              </a:rPr>
              <a:t>Replace judgment with curiosity.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609600" y="274637"/>
            <a:ext cx="7924799"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Avenir"/>
              <a:buNone/>
            </a:pPr>
            <a:r>
              <a:rPr lang="en-US" sz="3000" b="0" i="0" u="none" strike="noStrike" cap="none">
                <a:solidFill>
                  <a:schemeClr val="lt1"/>
                </a:solidFill>
                <a:latin typeface="Avenir"/>
                <a:ea typeface="Avenir"/>
                <a:cs typeface="Avenir"/>
                <a:sym typeface="Avenir"/>
              </a:rPr>
              <a:t>QUESTIONS TO THINK ABOUT:</a:t>
            </a:r>
          </a:p>
        </p:txBody>
      </p:sp>
      <p:sp>
        <p:nvSpPr>
          <p:cNvPr id="134" name="Shape 134"/>
          <p:cNvSpPr txBox="1">
            <a:spLocks noGrp="1"/>
          </p:cNvSpPr>
          <p:nvPr>
            <p:ph type="body" idx="1"/>
          </p:nvPr>
        </p:nvSpPr>
        <p:spPr>
          <a:xfrm>
            <a:off x="609600" y="1773989"/>
            <a:ext cx="7924799" cy="41148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lt2"/>
              </a:buClr>
              <a:buSzPct val="100000"/>
              <a:buFont typeface="Arial"/>
              <a:buAutoNum type="arabicPeriod"/>
            </a:pPr>
            <a:r>
              <a:rPr lang="en-US" sz="4000" b="0" i="0" u="none" strike="noStrike" cap="none">
                <a:solidFill>
                  <a:schemeClr val="lt1"/>
                </a:solidFill>
                <a:latin typeface="Avenir"/>
                <a:ea typeface="Avenir"/>
                <a:cs typeface="Avenir"/>
                <a:sym typeface="Avenir"/>
              </a:rPr>
              <a:t>What devices do your kids have access to?</a:t>
            </a:r>
          </a:p>
          <a:p>
            <a:pPr marL="514350" marR="0" lvl="0" indent="-514350" algn="l" rtl="0">
              <a:lnSpc>
                <a:spcPct val="100000"/>
              </a:lnSpc>
              <a:spcBef>
                <a:spcPts val="1400"/>
              </a:spcBef>
              <a:spcAft>
                <a:spcPts val="0"/>
              </a:spcAft>
              <a:buClr>
                <a:schemeClr val="lt2"/>
              </a:buClr>
              <a:buSzPct val="100000"/>
              <a:buFont typeface="Arial"/>
              <a:buAutoNum type="arabicPeriod"/>
            </a:pPr>
            <a:r>
              <a:rPr lang="en-US" sz="4000" b="0" i="0" u="none" strike="noStrike" cap="none">
                <a:solidFill>
                  <a:schemeClr val="lt1"/>
                </a:solidFill>
                <a:latin typeface="Avenir"/>
                <a:ea typeface="Avenir"/>
                <a:cs typeface="Avenir"/>
                <a:sym typeface="Avenir"/>
              </a:rPr>
              <a:t>What rules does your family have around technology use?</a:t>
            </a:r>
          </a:p>
          <a:p>
            <a:pPr marL="514350" marR="0" lvl="0" indent="-514350" algn="l" rtl="0">
              <a:lnSpc>
                <a:spcPct val="100000"/>
              </a:lnSpc>
              <a:spcBef>
                <a:spcPts val="1400"/>
              </a:spcBef>
              <a:spcAft>
                <a:spcPts val="0"/>
              </a:spcAft>
              <a:buClr>
                <a:schemeClr val="lt2"/>
              </a:buClr>
              <a:buSzPct val="100000"/>
              <a:buFont typeface="Arial"/>
              <a:buAutoNum type="arabicPeriod"/>
            </a:pPr>
            <a:r>
              <a:rPr lang="en-US" sz="4000" b="0" i="0" u="none" strike="noStrike" cap="none">
                <a:solidFill>
                  <a:schemeClr val="lt1"/>
                </a:solidFill>
                <a:latin typeface="Avenir"/>
                <a:ea typeface="Avenir"/>
                <a:cs typeface="Avenir"/>
                <a:sym typeface="Avenir"/>
              </a:rPr>
              <a:t>How are these rules enforced?</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descr="digital native cartoon.gif"/>
          <p:cNvPicPr preferRelativeResize="0"/>
          <p:nvPr/>
        </p:nvPicPr>
        <p:blipFill rotWithShape="1">
          <a:blip r:embed="rId3">
            <a:alphaModFix/>
          </a:blip>
          <a:srcRect/>
          <a:stretch/>
        </p:blipFill>
        <p:spPr>
          <a:xfrm>
            <a:off x="762410" y="927767"/>
            <a:ext cx="7509447" cy="398356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2023</Words>
  <Application>Microsoft Macintosh PowerPoint</Application>
  <PresentationFormat>On-screen Show (4:3)</PresentationFormat>
  <Paragraphs>176</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 Narrow</vt:lpstr>
      <vt:lpstr>Horizon</vt:lpstr>
      <vt:lpstr>THE CONNECTION PROJECT</vt:lpstr>
      <vt:lpstr>ABOUT ME</vt:lpstr>
      <vt:lpstr>PowerPoint Presentation</vt:lpstr>
      <vt:lpstr>PowerPoint Presentation</vt:lpstr>
      <vt:lpstr>PowerPoint Presentation</vt:lpstr>
      <vt:lpstr>PowerPoint Presentation</vt:lpstr>
      <vt:lpstr>PowerPoint Presentation</vt:lpstr>
      <vt:lpstr>QUESTIONS TO THINK ABOUT:</vt:lpstr>
      <vt:lpstr>PowerPoint Presentation</vt:lpstr>
      <vt:lpstr>For 2-5 YEAR OLDS…</vt:lpstr>
      <vt:lpstr>For 8- TO 18-YEAR-OLDS* </vt:lpstr>
      <vt:lpstr>PowerPoint Presentation</vt:lpstr>
      <vt:lpstr>PowerPoint Presentation</vt:lpstr>
      <vt:lpstr>PowerPoint Presentation</vt:lpstr>
      <vt:lpstr>THE VALUE OF TECHNOLOGY</vt:lpstr>
      <vt:lpstr>PowerPoint Presentation</vt:lpstr>
      <vt:lpstr>PowerPoint Presentation</vt:lpstr>
      <vt:lpstr>IT’S NOT JUST THE KIDS…</vt:lpstr>
      <vt:lpstr>PowerPoint Presentation</vt:lpstr>
      <vt:lpstr>PowerPoint Presentation</vt:lpstr>
      <vt:lpstr>THE PULL OF SCREENS AND TECH</vt:lpstr>
      <vt:lpstr>PowerPoint Presentation</vt:lpstr>
      <vt:lpstr>SHAPE YOUR TOOLS</vt:lpstr>
      <vt:lpstr>THE CONNECTION PROJECT 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CONNECTION PROJECT</dc:title>
  <cp:lastModifiedBy>Emily Cherkin</cp:lastModifiedBy>
  <cp:revision>2</cp:revision>
  <dcterms:modified xsi:type="dcterms:W3CDTF">2016-12-13T02:53:27Z</dcterms:modified>
</cp:coreProperties>
</file>